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74" r:id="rId3"/>
    <p:sldId id="277" r:id="rId4"/>
    <p:sldId id="257" r:id="rId5"/>
    <p:sldId id="267" r:id="rId6"/>
    <p:sldId id="261" r:id="rId7"/>
    <p:sldId id="262" r:id="rId8"/>
    <p:sldId id="263" r:id="rId9"/>
    <p:sldId id="266" r:id="rId10"/>
    <p:sldId id="264" r:id="rId11"/>
    <p:sldId id="268" r:id="rId12"/>
    <p:sldId id="272" r:id="rId13"/>
    <p:sldId id="273" r:id="rId14"/>
    <p:sldId id="269" r:id="rId15"/>
    <p:sldId id="270" r:id="rId16"/>
    <p:sldId id="275" r:id="rId17"/>
    <p:sldId id="276" r:id="rId18"/>
    <p:sldId id="27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4B7353-B3F2-42E8-A2C7-2552E318477B}"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7E5B688B-FD32-47F3-863A-ED5878030BBD}">
      <dgm:prSet/>
      <dgm:spPr/>
      <dgm:t>
        <a:bodyPr/>
        <a:lstStyle/>
        <a:p>
          <a:r>
            <a:rPr lang="en-US"/>
            <a:t>protect confidentiality, integrity, and authenticity.</a:t>
          </a:r>
        </a:p>
      </dgm:t>
    </dgm:pt>
    <dgm:pt modelId="{B00AFF1A-EE55-40A4-95DF-A651F3007C8F}" type="parTrans" cxnId="{7C6DA7A4-EBE1-4EAF-8E47-D51157761B02}">
      <dgm:prSet/>
      <dgm:spPr/>
      <dgm:t>
        <a:bodyPr/>
        <a:lstStyle/>
        <a:p>
          <a:endParaRPr lang="en-US"/>
        </a:p>
      </dgm:t>
    </dgm:pt>
    <dgm:pt modelId="{C35F793B-1A68-47A6-9381-8F44076479A1}" type="sibTrans" cxnId="{7C6DA7A4-EBE1-4EAF-8E47-D51157761B02}">
      <dgm:prSet/>
      <dgm:spPr/>
      <dgm:t>
        <a:bodyPr/>
        <a:lstStyle/>
        <a:p>
          <a:endParaRPr lang="en-US"/>
        </a:p>
      </dgm:t>
    </dgm:pt>
    <dgm:pt modelId="{DF367F78-2A0A-473D-9FDD-AD6D703474A1}">
      <dgm:prSet/>
      <dgm:spPr/>
      <dgm:t>
        <a:bodyPr/>
        <a:lstStyle/>
        <a:p>
          <a:r>
            <a:rPr lang="en-US" dirty="0"/>
            <a:t>According to Payment Card Industry Data Security Standard (PCI DSS).should be encrypted and secured both while being stored (at rest) and while being transmitted (in motion).</a:t>
          </a:r>
        </a:p>
      </dgm:t>
    </dgm:pt>
    <dgm:pt modelId="{1EFB26D5-8F23-472D-907C-3DAF84DA1B9F}" type="parTrans" cxnId="{AE30AC9B-E132-434D-8C46-59239AFBA9D3}">
      <dgm:prSet/>
      <dgm:spPr/>
      <dgm:t>
        <a:bodyPr/>
        <a:lstStyle/>
        <a:p>
          <a:endParaRPr lang="en-US"/>
        </a:p>
      </dgm:t>
    </dgm:pt>
    <dgm:pt modelId="{4618A33A-878B-46C1-9A81-7DA82196450A}" type="sibTrans" cxnId="{AE30AC9B-E132-434D-8C46-59239AFBA9D3}">
      <dgm:prSet/>
      <dgm:spPr/>
      <dgm:t>
        <a:bodyPr/>
        <a:lstStyle/>
        <a:p>
          <a:endParaRPr lang="en-US"/>
        </a:p>
      </dgm:t>
    </dgm:pt>
    <dgm:pt modelId="{7395B0D3-14B6-435A-93E3-EC96D7A9F1BC}">
      <dgm:prSet/>
      <dgm:spPr/>
      <dgm:t>
        <a:bodyPr/>
        <a:lstStyle/>
        <a:p>
          <a:r>
            <a:rPr lang="en-US"/>
            <a:t>when handling medical records include HIPAA (Health Insurance Portability and Accountability Act) and HITECH (Health Information Technology for Economic and Clinical Health) in the USA, GDPR (General Data Protection Regulation) in the EU, DPA (Data Protection Act) in the UK.</a:t>
          </a:r>
        </a:p>
      </dgm:t>
    </dgm:pt>
    <dgm:pt modelId="{F84C3C6B-C84F-4ACA-B608-E09E8D815540}" type="parTrans" cxnId="{58A9C4F4-0DD5-44C9-9A8E-DEF103D9366F}">
      <dgm:prSet/>
      <dgm:spPr/>
      <dgm:t>
        <a:bodyPr/>
        <a:lstStyle/>
        <a:p>
          <a:endParaRPr lang="en-US"/>
        </a:p>
      </dgm:t>
    </dgm:pt>
    <dgm:pt modelId="{8E157260-6582-4ADA-A038-7C865FF7A9DC}" type="sibTrans" cxnId="{58A9C4F4-0DD5-44C9-9A8E-DEF103D9366F}">
      <dgm:prSet/>
      <dgm:spPr/>
      <dgm:t>
        <a:bodyPr/>
        <a:lstStyle/>
        <a:p>
          <a:endParaRPr lang="en-US"/>
        </a:p>
      </dgm:t>
    </dgm:pt>
    <dgm:pt modelId="{E5478CC6-5074-4E36-833C-7A1EEFB60702}" type="pres">
      <dgm:prSet presAssocID="{844B7353-B3F2-42E8-A2C7-2552E318477B}" presName="root" presStyleCnt="0">
        <dgm:presLayoutVars>
          <dgm:dir/>
          <dgm:resizeHandles val="exact"/>
        </dgm:presLayoutVars>
      </dgm:prSet>
      <dgm:spPr/>
    </dgm:pt>
    <dgm:pt modelId="{4C66DBE7-423E-42E2-84D8-593C95406AA4}" type="pres">
      <dgm:prSet presAssocID="{7E5B688B-FD32-47F3-863A-ED5878030BBD}" presName="compNode" presStyleCnt="0"/>
      <dgm:spPr/>
    </dgm:pt>
    <dgm:pt modelId="{127EE377-C6EE-48B7-BB4D-F9B09D1D2EFD}" type="pres">
      <dgm:prSet presAssocID="{7E5B688B-FD32-47F3-863A-ED5878030BBD}" presName="bgRect" presStyleLbl="bgShp" presStyleIdx="0" presStyleCnt="3"/>
      <dgm:spPr/>
    </dgm:pt>
    <dgm:pt modelId="{51A13A67-5B24-44BD-9D1E-347441C46D20}" type="pres">
      <dgm:prSet presAssocID="{7E5B688B-FD32-47F3-863A-ED5878030BB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tecting Hand"/>
        </a:ext>
      </dgm:extLst>
    </dgm:pt>
    <dgm:pt modelId="{62CF62D1-0E06-4ED4-AF00-01F706BD920F}" type="pres">
      <dgm:prSet presAssocID="{7E5B688B-FD32-47F3-863A-ED5878030BBD}" presName="spaceRect" presStyleCnt="0"/>
      <dgm:spPr/>
    </dgm:pt>
    <dgm:pt modelId="{D5EF991D-AEB7-41F8-8CA1-793B90907604}" type="pres">
      <dgm:prSet presAssocID="{7E5B688B-FD32-47F3-863A-ED5878030BBD}" presName="parTx" presStyleLbl="revTx" presStyleIdx="0" presStyleCnt="3">
        <dgm:presLayoutVars>
          <dgm:chMax val="0"/>
          <dgm:chPref val="0"/>
        </dgm:presLayoutVars>
      </dgm:prSet>
      <dgm:spPr/>
    </dgm:pt>
    <dgm:pt modelId="{44828BE7-268D-4265-8D08-090B514B4E5F}" type="pres">
      <dgm:prSet presAssocID="{C35F793B-1A68-47A6-9381-8F44076479A1}" presName="sibTrans" presStyleCnt="0"/>
      <dgm:spPr/>
    </dgm:pt>
    <dgm:pt modelId="{3C1E68A2-9FB2-4740-AA0F-12CACBA6696D}" type="pres">
      <dgm:prSet presAssocID="{DF367F78-2A0A-473D-9FDD-AD6D703474A1}" presName="compNode" presStyleCnt="0"/>
      <dgm:spPr/>
    </dgm:pt>
    <dgm:pt modelId="{055EE7A7-E7D8-4A5F-A94B-305CEACC49FF}" type="pres">
      <dgm:prSet presAssocID="{DF367F78-2A0A-473D-9FDD-AD6D703474A1}" presName="bgRect" presStyleLbl="bgShp" presStyleIdx="1" presStyleCnt="3"/>
      <dgm:spPr/>
    </dgm:pt>
    <dgm:pt modelId="{C2C454B7-2B21-449B-A331-82184C1A8C3E}" type="pres">
      <dgm:prSet presAssocID="{DF367F78-2A0A-473D-9FDD-AD6D703474A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ock"/>
        </a:ext>
      </dgm:extLst>
    </dgm:pt>
    <dgm:pt modelId="{2CBE0407-0B59-4D30-9F07-19C6C3188B43}" type="pres">
      <dgm:prSet presAssocID="{DF367F78-2A0A-473D-9FDD-AD6D703474A1}" presName="spaceRect" presStyleCnt="0"/>
      <dgm:spPr/>
    </dgm:pt>
    <dgm:pt modelId="{3692BA77-EA53-4CC2-B96B-131AEE271BA0}" type="pres">
      <dgm:prSet presAssocID="{DF367F78-2A0A-473D-9FDD-AD6D703474A1}" presName="parTx" presStyleLbl="revTx" presStyleIdx="1" presStyleCnt="3">
        <dgm:presLayoutVars>
          <dgm:chMax val="0"/>
          <dgm:chPref val="0"/>
        </dgm:presLayoutVars>
      </dgm:prSet>
      <dgm:spPr/>
    </dgm:pt>
    <dgm:pt modelId="{54F3451E-85F5-42F4-9673-CD14DCC4D9B4}" type="pres">
      <dgm:prSet presAssocID="{4618A33A-878B-46C1-9A81-7DA82196450A}" presName="sibTrans" presStyleCnt="0"/>
      <dgm:spPr/>
    </dgm:pt>
    <dgm:pt modelId="{2FED1BCC-4E7F-4CAA-B88C-B231F5F14577}" type="pres">
      <dgm:prSet presAssocID="{7395B0D3-14B6-435A-93E3-EC96D7A9F1BC}" presName="compNode" presStyleCnt="0"/>
      <dgm:spPr/>
    </dgm:pt>
    <dgm:pt modelId="{F4461FFC-BA2F-4989-9F4F-18BF360075B4}" type="pres">
      <dgm:prSet presAssocID="{7395B0D3-14B6-435A-93E3-EC96D7A9F1BC}" presName="bgRect" presStyleLbl="bgShp" presStyleIdx="2" presStyleCnt="3"/>
      <dgm:spPr/>
    </dgm:pt>
    <dgm:pt modelId="{3BBED298-6018-4E9B-9AF9-10F81CC44044}" type="pres">
      <dgm:prSet presAssocID="{7395B0D3-14B6-435A-93E3-EC96D7A9F1B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tor"/>
        </a:ext>
      </dgm:extLst>
    </dgm:pt>
    <dgm:pt modelId="{739BA729-672C-4C29-BD5C-25C82286357E}" type="pres">
      <dgm:prSet presAssocID="{7395B0D3-14B6-435A-93E3-EC96D7A9F1BC}" presName="spaceRect" presStyleCnt="0"/>
      <dgm:spPr/>
    </dgm:pt>
    <dgm:pt modelId="{5959E7DD-028E-4E80-8B89-EA75A133672E}" type="pres">
      <dgm:prSet presAssocID="{7395B0D3-14B6-435A-93E3-EC96D7A9F1BC}" presName="parTx" presStyleLbl="revTx" presStyleIdx="2" presStyleCnt="3">
        <dgm:presLayoutVars>
          <dgm:chMax val="0"/>
          <dgm:chPref val="0"/>
        </dgm:presLayoutVars>
      </dgm:prSet>
      <dgm:spPr/>
    </dgm:pt>
  </dgm:ptLst>
  <dgm:cxnLst>
    <dgm:cxn modelId="{16197A8C-0779-4020-A3C8-CCAC896BB679}" type="presOf" srcId="{7395B0D3-14B6-435A-93E3-EC96D7A9F1BC}" destId="{5959E7DD-028E-4E80-8B89-EA75A133672E}" srcOrd="0" destOrd="0" presId="urn:microsoft.com/office/officeart/2018/2/layout/IconVerticalSolidList"/>
    <dgm:cxn modelId="{AE30AC9B-E132-434D-8C46-59239AFBA9D3}" srcId="{844B7353-B3F2-42E8-A2C7-2552E318477B}" destId="{DF367F78-2A0A-473D-9FDD-AD6D703474A1}" srcOrd="1" destOrd="0" parTransId="{1EFB26D5-8F23-472D-907C-3DAF84DA1B9F}" sibTransId="{4618A33A-878B-46C1-9A81-7DA82196450A}"/>
    <dgm:cxn modelId="{7C6DA7A4-EBE1-4EAF-8E47-D51157761B02}" srcId="{844B7353-B3F2-42E8-A2C7-2552E318477B}" destId="{7E5B688B-FD32-47F3-863A-ED5878030BBD}" srcOrd="0" destOrd="0" parTransId="{B00AFF1A-EE55-40A4-95DF-A651F3007C8F}" sibTransId="{C35F793B-1A68-47A6-9381-8F44076479A1}"/>
    <dgm:cxn modelId="{773680AC-9165-40EF-A043-75A7D835341D}" type="presOf" srcId="{7E5B688B-FD32-47F3-863A-ED5878030BBD}" destId="{D5EF991D-AEB7-41F8-8CA1-793B90907604}" srcOrd="0" destOrd="0" presId="urn:microsoft.com/office/officeart/2018/2/layout/IconVerticalSolidList"/>
    <dgm:cxn modelId="{7A3BE1B1-0DB9-463D-B6F6-6C55F29DE30C}" type="presOf" srcId="{DF367F78-2A0A-473D-9FDD-AD6D703474A1}" destId="{3692BA77-EA53-4CC2-B96B-131AEE271BA0}" srcOrd="0" destOrd="0" presId="urn:microsoft.com/office/officeart/2018/2/layout/IconVerticalSolidList"/>
    <dgm:cxn modelId="{3B91ECB3-3F4D-4ECB-B931-DB0754746002}" type="presOf" srcId="{844B7353-B3F2-42E8-A2C7-2552E318477B}" destId="{E5478CC6-5074-4E36-833C-7A1EEFB60702}" srcOrd="0" destOrd="0" presId="urn:microsoft.com/office/officeart/2018/2/layout/IconVerticalSolidList"/>
    <dgm:cxn modelId="{58A9C4F4-0DD5-44C9-9A8E-DEF103D9366F}" srcId="{844B7353-B3F2-42E8-A2C7-2552E318477B}" destId="{7395B0D3-14B6-435A-93E3-EC96D7A9F1BC}" srcOrd="2" destOrd="0" parTransId="{F84C3C6B-C84F-4ACA-B608-E09E8D815540}" sibTransId="{8E157260-6582-4ADA-A038-7C865FF7A9DC}"/>
    <dgm:cxn modelId="{D825C781-6277-41A2-9C6C-CB2224408359}" type="presParOf" srcId="{E5478CC6-5074-4E36-833C-7A1EEFB60702}" destId="{4C66DBE7-423E-42E2-84D8-593C95406AA4}" srcOrd="0" destOrd="0" presId="urn:microsoft.com/office/officeart/2018/2/layout/IconVerticalSolidList"/>
    <dgm:cxn modelId="{52A59893-5A3E-4099-B482-30A8F1F6B6E1}" type="presParOf" srcId="{4C66DBE7-423E-42E2-84D8-593C95406AA4}" destId="{127EE377-C6EE-48B7-BB4D-F9B09D1D2EFD}" srcOrd="0" destOrd="0" presId="urn:microsoft.com/office/officeart/2018/2/layout/IconVerticalSolidList"/>
    <dgm:cxn modelId="{28C6728D-ACDB-4941-9E37-92D563A1C1C8}" type="presParOf" srcId="{4C66DBE7-423E-42E2-84D8-593C95406AA4}" destId="{51A13A67-5B24-44BD-9D1E-347441C46D20}" srcOrd="1" destOrd="0" presId="urn:microsoft.com/office/officeart/2018/2/layout/IconVerticalSolidList"/>
    <dgm:cxn modelId="{2F8E4B5D-1B71-4496-B438-5D638B16D1ED}" type="presParOf" srcId="{4C66DBE7-423E-42E2-84D8-593C95406AA4}" destId="{62CF62D1-0E06-4ED4-AF00-01F706BD920F}" srcOrd="2" destOrd="0" presId="urn:microsoft.com/office/officeart/2018/2/layout/IconVerticalSolidList"/>
    <dgm:cxn modelId="{DD0D89DE-9C7D-45C7-A846-9EA6A7F100A4}" type="presParOf" srcId="{4C66DBE7-423E-42E2-84D8-593C95406AA4}" destId="{D5EF991D-AEB7-41F8-8CA1-793B90907604}" srcOrd="3" destOrd="0" presId="urn:microsoft.com/office/officeart/2018/2/layout/IconVerticalSolidList"/>
    <dgm:cxn modelId="{DB284217-AC62-487D-8527-4B698FDEEC34}" type="presParOf" srcId="{E5478CC6-5074-4E36-833C-7A1EEFB60702}" destId="{44828BE7-268D-4265-8D08-090B514B4E5F}" srcOrd="1" destOrd="0" presId="urn:microsoft.com/office/officeart/2018/2/layout/IconVerticalSolidList"/>
    <dgm:cxn modelId="{43A07E27-67F4-47DC-B662-C4A5596190FB}" type="presParOf" srcId="{E5478CC6-5074-4E36-833C-7A1EEFB60702}" destId="{3C1E68A2-9FB2-4740-AA0F-12CACBA6696D}" srcOrd="2" destOrd="0" presId="urn:microsoft.com/office/officeart/2018/2/layout/IconVerticalSolidList"/>
    <dgm:cxn modelId="{4E1698F5-CAA9-4C46-B51E-A9C7E4B52539}" type="presParOf" srcId="{3C1E68A2-9FB2-4740-AA0F-12CACBA6696D}" destId="{055EE7A7-E7D8-4A5F-A94B-305CEACC49FF}" srcOrd="0" destOrd="0" presId="urn:microsoft.com/office/officeart/2018/2/layout/IconVerticalSolidList"/>
    <dgm:cxn modelId="{24AC84D1-390C-46CF-9EE8-3DD470A4F5DB}" type="presParOf" srcId="{3C1E68A2-9FB2-4740-AA0F-12CACBA6696D}" destId="{C2C454B7-2B21-449B-A331-82184C1A8C3E}" srcOrd="1" destOrd="0" presId="urn:microsoft.com/office/officeart/2018/2/layout/IconVerticalSolidList"/>
    <dgm:cxn modelId="{CB59B539-821C-4B4F-A1FF-1F5BB561789C}" type="presParOf" srcId="{3C1E68A2-9FB2-4740-AA0F-12CACBA6696D}" destId="{2CBE0407-0B59-4D30-9F07-19C6C3188B43}" srcOrd="2" destOrd="0" presId="urn:microsoft.com/office/officeart/2018/2/layout/IconVerticalSolidList"/>
    <dgm:cxn modelId="{C4ACAB34-757E-4178-8715-A9D9A691B626}" type="presParOf" srcId="{3C1E68A2-9FB2-4740-AA0F-12CACBA6696D}" destId="{3692BA77-EA53-4CC2-B96B-131AEE271BA0}" srcOrd="3" destOrd="0" presId="urn:microsoft.com/office/officeart/2018/2/layout/IconVerticalSolidList"/>
    <dgm:cxn modelId="{35E28021-9066-4F42-9E63-E7678660A225}" type="presParOf" srcId="{E5478CC6-5074-4E36-833C-7A1EEFB60702}" destId="{54F3451E-85F5-42F4-9673-CD14DCC4D9B4}" srcOrd="3" destOrd="0" presId="urn:microsoft.com/office/officeart/2018/2/layout/IconVerticalSolidList"/>
    <dgm:cxn modelId="{14C294B6-6724-45B3-8D53-2EE78CC5109F}" type="presParOf" srcId="{E5478CC6-5074-4E36-833C-7A1EEFB60702}" destId="{2FED1BCC-4E7F-4CAA-B88C-B231F5F14577}" srcOrd="4" destOrd="0" presId="urn:microsoft.com/office/officeart/2018/2/layout/IconVerticalSolidList"/>
    <dgm:cxn modelId="{3AEA5D3C-B093-4EB7-9C01-AD82052BD85B}" type="presParOf" srcId="{2FED1BCC-4E7F-4CAA-B88C-B231F5F14577}" destId="{F4461FFC-BA2F-4989-9F4F-18BF360075B4}" srcOrd="0" destOrd="0" presId="urn:microsoft.com/office/officeart/2018/2/layout/IconVerticalSolidList"/>
    <dgm:cxn modelId="{DD3CA87B-859D-4036-A00A-7D06C2120FBF}" type="presParOf" srcId="{2FED1BCC-4E7F-4CAA-B88C-B231F5F14577}" destId="{3BBED298-6018-4E9B-9AF9-10F81CC44044}" srcOrd="1" destOrd="0" presId="urn:microsoft.com/office/officeart/2018/2/layout/IconVerticalSolidList"/>
    <dgm:cxn modelId="{55FC0518-FC5F-4C8E-B0FA-659B42F6E999}" type="presParOf" srcId="{2FED1BCC-4E7F-4CAA-B88C-B231F5F14577}" destId="{739BA729-672C-4C29-BD5C-25C82286357E}" srcOrd="2" destOrd="0" presId="urn:microsoft.com/office/officeart/2018/2/layout/IconVerticalSolidList"/>
    <dgm:cxn modelId="{EA7EA1EA-21C5-4C13-8471-112304DB2A16}" type="presParOf" srcId="{2FED1BCC-4E7F-4CAA-B88C-B231F5F14577}" destId="{5959E7DD-028E-4E80-8B89-EA75A133672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DEEBC3-96B8-401A-8C16-F81DCCD2FBA1}"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5702BBF9-6838-4851-8E76-F2324B503756}">
      <dgm:prSet/>
      <dgm:spPr/>
      <dgm:t>
        <a:bodyPr/>
        <a:lstStyle/>
        <a:p>
          <a:pPr>
            <a:lnSpc>
              <a:spcPct val="100000"/>
            </a:lnSpc>
          </a:pPr>
          <a:r>
            <a:rPr lang="en-US" b="0" i="0" dirty="0"/>
            <a:t>back to ancient Egypt in 1900 BCE</a:t>
          </a:r>
          <a:endParaRPr lang="en-US" dirty="0"/>
        </a:p>
      </dgm:t>
    </dgm:pt>
    <dgm:pt modelId="{111F772D-E35F-437A-B56F-3D0285CAB965}" type="parTrans" cxnId="{35BE86A0-6BA2-4340-993B-9CB708898EF3}">
      <dgm:prSet/>
      <dgm:spPr/>
      <dgm:t>
        <a:bodyPr/>
        <a:lstStyle/>
        <a:p>
          <a:endParaRPr lang="en-US"/>
        </a:p>
      </dgm:t>
    </dgm:pt>
    <dgm:pt modelId="{DD6D46B6-09EA-447C-AE84-539FED9C3C84}" type="sibTrans" cxnId="{35BE86A0-6BA2-4340-993B-9CB708898EF3}">
      <dgm:prSet/>
      <dgm:spPr/>
      <dgm:t>
        <a:bodyPr/>
        <a:lstStyle/>
        <a:p>
          <a:endParaRPr lang="en-US"/>
        </a:p>
      </dgm:t>
    </dgm:pt>
    <dgm:pt modelId="{D6BA799C-3D03-4121-983B-FDCBFEA40A87}">
      <dgm:prSet/>
      <dgm:spPr/>
      <dgm:t>
        <a:bodyPr/>
        <a:lstStyle/>
        <a:p>
          <a:pPr>
            <a:lnSpc>
              <a:spcPct val="100000"/>
            </a:lnSpc>
          </a:pPr>
          <a:r>
            <a:rPr lang="en-US" b="0" i="0"/>
            <a:t>Caesar </a:t>
          </a:r>
          <a:endParaRPr lang="en-US"/>
        </a:p>
      </dgm:t>
    </dgm:pt>
    <dgm:pt modelId="{E6F7D1A2-F638-448B-8F9A-947424CE97EB}" type="parTrans" cxnId="{58705420-109F-4462-AC25-7A2693B55A52}">
      <dgm:prSet/>
      <dgm:spPr/>
      <dgm:t>
        <a:bodyPr/>
        <a:lstStyle/>
        <a:p>
          <a:endParaRPr lang="en-US"/>
        </a:p>
      </dgm:t>
    </dgm:pt>
    <dgm:pt modelId="{16B2F909-AF47-431C-AF65-315D24A4CC3D}" type="sibTrans" cxnId="{58705420-109F-4462-AC25-7A2693B55A52}">
      <dgm:prSet/>
      <dgm:spPr/>
      <dgm:t>
        <a:bodyPr/>
        <a:lstStyle/>
        <a:p>
          <a:endParaRPr lang="en-US"/>
        </a:p>
      </dgm:t>
    </dgm:pt>
    <dgm:pt modelId="{2D1E2C24-AFD8-434F-8636-F169D4497F68}">
      <dgm:prSet/>
      <dgm:spPr/>
      <dgm:t>
        <a:bodyPr/>
        <a:lstStyle/>
        <a:p>
          <a:pPr>
            <a:lnSpc>
              <a:spcPct val="100000"/>
            </a:lnSpc>
          </a:pPr>
          <a:r>
            <a:rPr lang="en-US">
              <a:sym typeface="Wingdings" panose="05000000000000000000" pitchFamily="2" charset="2"/>
            </a:rPr>
            <a:t></a:t>
          </a:r>
          <a:r>
            <a:rPr lang="en-US"/>
            <a:t> </a:t>
          </a:r>
          <a:r>
            <a:rPr lang="en-US" b="0" i="0"/>
            <a:t>The idea is simple: shift each letter by a certain number to encrypt the message.</a:t>
          </a:r>
          <a:endParaRPr lang="en-US"/>
        </a:p>
      </dgm:t>
    </dgm:pt>
    <dgm:pt modelId="{AF80EB3F-E105-4F81-B175-5681131BD65A}" type="parTrans" cxnId="{F09DC1A9-8FFD-4B66-8C70-CF3AC3DE3CC2}">
      <dgm:prSet/>
      <dgm:spPr/>
      <dgm:t>
        <a:bodyPr/>
        <a:lstStyle/>
        <a:p>
          <a:endParaRPr lang="en-US"/>
        </a:p>
      </dgm:t>
    </dgm:pt>
    <dgm:pt modelId="{45B45BFB-311D-4D29-B0E2-8AA4B0E834B7}" type="sibTrans" cxnId="{F09DC1A9-8FFD-4B66-8C70-CF3AC3DE3CC2}">
      <dgm:prSet/>
      <dgm:spPr/>
      <dgm:t>
        <a:bodyPr/>
        <a:lstStyle/>
        <a:p>
          <a:endParaRPr lang="en-US"/>
        </a:p>
      </dgm:t>
    </dgm:pt>
    <dgm:pt modelId="{51A34B0F-6AAC-4E38-B49C-80FB12380181}" type="pres">
      <dgm:prSet presAssocID="{8CDEEBC3-96B8-401A-8C16-F81DCCD2FBA1}" presName="root" presStyleCnt="0">
        <dgm:presLayoutVars>
          <dgm:dir/>
          <dgm:resizeHandles val="exact"/>
        </dgm:presLayoutVars>
      </dgm:prSet>
      <dgm:spPr/>
    </dgm:pt>
    <dgm:pt modelId="{AF55C3F9-F423-4665-B184-98A8541A58B6}" type="pres">
      <dgm:prSet presAssocID="{5702BBF9-6838-4851-8E76-F2324B503756}" presName="compNode" presStyleCnt="0"/>
      <dgm:spPr/>
    </dgm:pt>
    <dgm:pt modelId="{56FDBF94-E741-4065-A841-C0B0A63DEA7D}" type="pres">
      <dgm:prSet presAssocID="{5702BBF9-6838-4851-8E76-F2324B503756}" presName="bgRect" presStyleLbl="bgShp" presStyleIdx="0" presStyleCnt="3"/>
      <dgm:spPr/>
    </dgm:pt>
    <dgm:pt modelId="{286C76E0-6B5C-440C-B5E2-EA16C24967B6}" type="pres">
      <dgm:prSet presAssocID="{5702BBF9-6838-4851-8E76-F2324B50375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Earth Globe Europe-Africa"/>
        </a:ext>
      </dgm:extLst>
    </dgm:pt>
    <dgm:pt modelId="{B11E1554-F9D6-4186-BE1B-2D51888019C2}" type="pres">
      <dgm:prSet presAssocID="{5702BBF9-6838-4851-8E76-F2324B503756}" presName="spaceRect" presStyleCnt="0"/>
      <dgm:spPr/>
    </dgm:pt>
    <dgm:pt modelId="{98286D24-7C48-4344-8203-35CE9C5AD3D5}" type="pres">
      <dgm:prSet presAssocID="{5702BBF9-6838-4851-8E76-F2324B503756}" presName="parTx" presStyleLbl="revTx" presStyleIdx="0" presStyleCnt="3">
        <dgm:presLayoutVars>
          <dgm:chMax val="0"/>
          <dgm:chPref val="0"/>
        </dgm:presLayoutVars>
      </dgm:prSet>
      <dgm:spPr/>
    </dgm:pt>
    <dgm:pt modelId="{7295833B-11BC-4F16-AF51-0DE9BE9C9167}" type="pres">
      <dgm:prSet presAssocID="{DD6D46B6-09EA-447C-AE84-539FED9C3C84}" presName="sibTrans" presStyleCnt="0"/>
      <dgm:spPr/>
    </dgm:pt>
    <dgm:pt modelId="{9E8DD2DE-F0A1-41DE-9FBF-F3380B6345BE}" type="pres">
      <dgm:prSet presAssocID="{D6BA799C-3D03-4121-983B-FDCBFEA40A87}" presName="compNode" presStyleCnt="0"/>
      <dgm:spPr/>
    </dgm:pt>
    <dgm:pt modelId="{07EAF82C-3CEE-403A-AC70-D305643F6A1D}" type="pres">
      <dgm:prSet presAssocID="{D6BA799C-3D03-4121-983B-FDCBFEA40A87}" presName="bgRect" presStyleLbl="bgShp" presStyleIdx="1" presStyleCnt="3"/>
      <dgm:spPr/>
    </dgm:pt>
    <dgm:pt modelId="{71A59AD0-47DE-4301-BC03-3AF57611D59D}" type="pres">
      <dgm:prSet presAssocID="{D6BA799C-3D03-4121-983B-FDCBFEA40A8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rown"/>
        </a:ext>
      </dgm:extLst>
    </dgm:pt>
    <dgm:pt modelId="{C72C4443-F9D5-4F4D-A211-8BE34FD4B1E1}" type="pres">
      <dgm:prSet presAssocID="{D6BA799C-3D03-4121-983B-FDCBFEA40A87}" presName="spaceRect" presStyleCnt="0"/>
      <dgm:spPr/>
    </dgm:pt>
    <dgm:pt modelId="{98B45446-ECEE-4501-8C44-4963DB0DD211}" type="pres">
      <dgm:prSet presAssocID="{D6BA799C-3D03-4121-983B-FDCBFEA40A87}" presName="parTx" presStyleLbl="revTx" presStyleIdx="1" presStyleCnt="3">
        <dgm:presLayoutVars>
          <dgm:chMax val="0"/>
          <dgm:chPref val="0"/>
        </dgm:presLayoutVars>
      </dgm:prSet>
      <dgm:spPr/>
    </dgm:pt>
    <dgm:pt modelId="{AA282A7D-50D5-4FB3-ABF8-033B2CC30CBC}" type="pres">
      <dgm:prSet presAssocID="{16B2F909-AF47-431C-AF65-315D24A4CC3D}" presName="sibTrans" presStyleCnt="0"/>
      <dgm:spPr/>
    </dgm:pt>
    <dgm:pt modelId="{C19CCA6D-E483-4B9B-AC8A-04569C1D66C1}" type="pres">
      <dgm:prSet presAssocID="{2D1E2C24-AFD8-434F-8636-F169D4497F68}" presName="compNode" presStyleCnt="0"/>
      <dgm:spPr/>
    </dgm:pt>
    <dgm:pt modelId="{5448811F-96C3-438C-9E49-475DC39877CD}" type="pres">
      <dgm:prSet presAssocID="{2D1E2C24-AFD8-434F-8636-F169D4497F68}" presName="bgRect" presStyleLbl="bgShp" presStyleIdx="2" presStyleCnt="3"/>
      <dgm:spPr/>
    </dgm:pt>
    <dgm:pt modelId="{E61B720C-6C65-403C-AACB-BD5DE66AA6E8}" type="pres">
      <dgm:prSet presAssocID="{2D1E2C24-AFD8-434F-8636-F169D4497F6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ubtitles"/>
        </a:ext>
      </dgm:extLst>
    </dgm:pt>
    <dgm:pt modelId="{BDD0B758-BCB9-4B88-9D16-6954C24C1911}" type="pres">
      <dgm:prSet presAssocID="{2D1E2C24-AFD8-434F-8636-F169D4497F68}" presName="spaceRect" presStyleCnt="0"/>
      <dgm:spPr/>
    </dgm:pt>
    <dgm:pt modelId="{5A362934-C1B4-4EAF-B81F-1455653EC958}" type="pres">
      <dgm:prSet presAssocID="{2D1E2C24-AFD8-434F-8636-F169D4497F68}" presName="parTx" presStyleLbl="revTx" presStyleIdx="2" presStyleCnt="3">
        <dgm:presLayoutVars>
          <dgm:chMax val="0"/>
          <dgm:chPref val="0"/>
        </dgm:presLayoutVars>
      </dgm:prSet>
      <dgm:spPr/>
    </dgm:pt>
  </dgm:ptLst>
  <dgm:cxnLst>
    <dgm:cxn modelId="{58705420-109F-4462-AC25-7A2693B55A52}" srcId="{8CDEEBC3-96B8-401A-8C16-F81DCCD2FBA1}" destId="{D6BA799C-3D03-4121-983B-FDCBFEA40A87}" srcOrd="1" destOrd="0" parTransId="{E6F7D1A2-F638-448B-8F9A-947424CE97EB}" sibTransId="{16B2F909-AF47-431C-AF65-315D24A4CC3D}"/>
    <dgm:cxn modelId="{A9851629-AC5B-4574-BB21-86651DE2F328}" type="presOf" srcId="{2D1E2C24-AFD8-434F-8636-F169D4497F68}" destId="{5A362934-C1B4-4EAF-B81F-1455653EC958}" srcOrd="0" destOrd="0" presId="urn:microsoft.com/office/officeart/2018/2/layout/IconVerticalSolidList"/>
    <dgm:cxn modelId="{13A6BF64-1D7F-4B4B-BC97-0C275304C0C5}" type="presOf" srcId="{D6BA799C-3D03-4121-983B-FDCBFEA40A87}" destId="{98B45446-ECEE-4501-8C44-4963DB0DD211}" srcOrd="0" destOrd="0" presId="urn:microsoft.com/office/officeart/2018/2/layout/IconVerticalSolidList"/>
    <dgm:cxn modelId="{20F81575-94E0-4AFB-BAC0-46BC440E51A1}" type="presOf" srcId="{5702BBF9-6838-4851-8E76-F2324B503756}" destId="{98286D24-7C48-4344-8203-35CE9C5AD3D5}" srcOrd="0" destOrd="0" presId="urn:microsoft.com/office/officeart/2018/2/layout/IconVerticalSolidList"/>
    <dgm:cxn modelId="{D735047A-1029-4981-97AD-5BBE426B1EBF}" type="presOf" srcId="{8CDEEBC3-96B8-401A-8C16-F81DCCD2FBA1}" destId="{51A34B0F-6AAC-4E38-B49C-80FB12380181}" srcOrd="0" destOrd="0" presId="urn:microsoft.com/office/officeart/2018/2/layout/IconVerticalSolidList"/>
    <dgm:cxn modelId="{35BE86A0-6BA2-4340-993B-9CB708898EF3}" srcId="{8CDEEBC3-96B8-401A-8C16-F81DCCD2FBA1}" destId="{5702BBF9-6838-4851-8E76-F2324B503756}" srcOrd="0" destOrd="0" parTransId="{111F772D-E35F-437A-B56F-3D0285CAB965}" sibTransId="{DD6D46B6-09EA-447C-AE84-539FED9C3C84}"/>
    <dgm:cxn modelId="{F09DC1A9-8FFD-4B66-8C70-CF3AC3DE3CC2}" srcId="{8CDEEBC3-96B8-401A-8C16-F81DCCD2FBA1}" destId="{2D1E2C24-AFD8-434F-8636-F169D4497F68}" srcOrd="2" destOrd="0" parTransId="{AF80EB3F-E105-4F81-B175-5681131BD65A}" sibTransId="{45B45BFB-311D-4D29-B0E2-8AA4B0E834B7}"/>
    <dgm:cxn modelId="{CA89CA06-699E-42DD-8ED5-F0440BC43804}" type="presParOf" srcId="{51A34B0F-6AAC-4E38-B49C-80FB12380181}" destId="{AF55C3F9-F423-4665-B184-98A8541A58B6}" srcOrd="0" destOrd="0" presId="urn:microsoft.com/office/officeart/2018/2/layout/IconVerticalSolidList"/>
    <dgm:cxn modelId="{A490AE4A-19AD-43D6-9B83-C9BED5666CD2}" type="presParOf" srcId="{AF55C3F9-F423-4665-B184-98A8541A58B6}" destId="{56FDBF94-E741-4065-A841-C0B0A63DEA7D}" srcOrd="0" destOrd="0" presId="urn:microsoft.com/office/officeart/2018/2/layout/IconVerticalSolidList"/>
    <dgm:cxn modelId="{74D07AD6-244F-4126-9BEB-2D37EA046A79}" type="presParOf" srcId="{AF55C3F9-F423-4665-B184-98A8541A58B6}" destId="{286C76E0-6B5C-440C-B5E2-EA16C24967B6}" srcOrd="1" destOrd="0" presId="urn:microsoft.com/office/officeart/2018/2/layout/IconVerticalSolidList"/>
    <dgm:cxn modelId="{460BB298-0A4F-468E-9E99-BEDB693556D4}" type="presParOf" srcId="{AF55C3F9-F423-4665-B184-98A8541A58B6}" destId="{B11E1554-F9D6-4186-BE1B-2D51888019C2}" srcOrd="2" destOrd="0" presId="urn:microsoft.com/office/officeart/2018/2/layout/IconVerticalSolidList"/>
    <dgm:cxn modelId="{37AD7A27-C19C-40DD-BDA9-8C30AA605B9C}" type="presParOf" srcId="{AF55C3F9-F423-4665-B184-98A8541A58B6}" destId="{98286D24-7C48-4344-8203-35CE9C5AD3D5}" srcOrd="3" destOrd="0" presId="urn:microsoft.com/office/officeart/2018/2/layout/IconVerticalSolidList"/>
    <dgm:cxn modelId="{5D03F015-7DB4-4A0F-B826-E1E92ED97988}" type="presParOf" srcId="{51A34B0F-6AAC-4E38-B49C-80FB12380181}" destId="{7295833B-11BC-4F16-AF51-0DE9BE9C9167}" srcOrd="1" destOrd="0" presId="urn:microsoft.com/office/officeart/2018/2/layout/IconVerticalSolidList"/>
    <dgm:cxn modelId="{47EBFB7F-E283-4948-A68A-62030638CE3A}" type="presParOf" srcId="{51A34B0F-6AAC-4E38-B49C-80FB12380181}" destId="{9E8DD2DE-F0A1-41DE-9FBF-F3380B6345BE}" srcOrd="2" destOrd="0" presId="urn:microsoft.com/office/officeart/2018/2/layout/IconVerticalSolidList"/>
    <dgm:cxn modelId="{338FD368-DB73-419A-82C3-B00FE1B05E68}" type="presParOf" srcId="{9E8DD2DE-F0A1-41DE-9FBF-F3380B6345BE}" destId="{07EAF82C-3CEE-403A-AC70-D305643F6A1D}" srcOrd="0" destOrd="0" presId="urn:microsoft.com/office/officeart/2018/2/layout/IconVerticalSolidList"/>
    <dgm:cxn modelId="{86D75C5D-644E-4B0B-8D2F-44038B359104}" type="presParOf" srcId="{9E8DD2DE-F0A1-41DE-9FBF-F3380B6345BE}" destId="{71A59AD0-47DE-4301-BC03-3AF57611D59D}" srcOrd="1" destOrd="0" presId="urn:microsoft.com/office/officeart/2018/2/layout/IconVerticalSolidList"/>
    <dgm:cxn modelId="{2086FCAF-EF8E-4E9D-81FA-05703A728B22}" type="presParOf" srcId="{9E8DD2DE-F0A1-41DE-9FBF-F3380B6345BE}" destId="{C72C4443-F9D5-4F4D-A211-8BE34FD4B1E1}" srcOrd="2" destOrd="0" presId="urn:microsoft.com/office/officeart/2018/2/layout/IconVerticalSolidList"/>
    <dgm:cxn modelId="{6DF577CB-6DDD-4F61-A007-B86B5B33F002}" type="presParOf" srcId="{9E8DD2DE-F0A1-41DE-9FBF-F3380B6345BE}" destId="{98B45446-ECEE-4501-8C44-4963DB0DD211}" srcOrd="3" destOrd="0" presId="urn:microsoft.com/office/officeart/2018/2/layout/IconVerticalSolidList"/>
    <dgm:cxn modelId="{CB9465D4-032D-4689-8754-B4964372F783}" type="presParOf" srcId="{51A34B0F-6AAC-4E38-B49C-80FB12380181}" destId="{AA282A7D-50D5-4FB3-ABF8-033B2CC30CBC}" srcOrd="3" destOrd="0" presId="urn:microsoft.com/office/officeart/2018/2/layout/IconVerticalSolidList"/>
    <dgm:cxn modelId="{8FE2F588-ECBD-47E9-8D35-B776300B3983}" type="presParOf" srcId="{51A34B0F-6AAC-4E38-B49C-80FB12380181}" destId="{C19CCA6D-E483-4B9B-AC8A-04569C1D66C1}" srcOrd="4" destOrd="0" presId="urn:microsoft.com/office/officeart/2018/2/layout/IconVerticalSolidList"/>
    <dgm:cxn modelId="{649675B1-8943-4381-B93B-368BE28469DC}" type="presParOf" srcId="{C19CCA6D-E483-4B9B-AC8A-04569C1D66C1}" destId="{5448811F-96C3-438C-9E49-475DC39877CD}" srcOrd="0" destOrd="0" presId="urn:microsoft.com/office/officeart/2018/2/layout/IconVerticalSolidList"/>
    <dgm:cxn modelId="{16DFAC60-1625-411C-8432-ABF4D573DAB6}" type="presParOf" srcId="{C19CCA6D-E483-4B9B-AC8A-04569C1D66C1}" destId="{E61B720C-6C65-403C-AACB-BD5DE66AA6E8}" srcOrd="1" destOrd="0" presId="urn:microsoft.com/office/officeart/2018/2/layout/IconVerticalSolidList"/>
    <dgm:cxn modelId="{9949B555-F896-4CD3-9F89-C6E567639491}" type="presParOf" srcId="{C19CCA6D-E483-4B9B-AC8A-04569C1D66C1}" destId="{BDD0B758-BCB9-4B88-9D16-6954C24C1911}" srcOrd="2" destOrd="0" presId="urn:microsoft.com/office/officeart/2018/2/layout/IconVerticalSolidList"/>
    <dgm:cxn modelId="{A34400BC-3B24-4FB2-AEFD-590BB24AF4AD}" type="presParOf" srcId="{C19CCA6D-E483-4B9B-AC8A-04569C1D66C1}" destId="{5A362934-C1B4-4EAF-B81F-1455653EC95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DB931CA-357D-4819-94BB-3E133552AE01}" type="doc">
      <dgm:prSet loTypeId="urn:microsoft.com/office/officeart/2008/layout/LinedList" loCatId="list" qsTypeId="urn:microsoft.com/office/officeart/2005/8/quickstyle/simple2" qsCatId="simple" csTypeId="urn:microsoft.com/office/officeart/2005/8/colors/accent1_2" csCatId="accent1" phldr="1"/>
      <dgm:spPr/>
      <dgm:t>
        <a:bodyPr/>
        <a:lstStyle/>
        <a:p>
          <a:endParaRPr lang="en-US"/>
        </a:p>
      </dgm:t>
    </dgm:pt>
    <dgm:pt modelId="{3FFE8221-033A-4015-ACDF-0725288FED11}">
      <dgm:prSet custT="1"/>
      <dgm:spPr/>
      <dgm:t>
        <a:bodyPr/>
        <a:lstStyle/>
        <a:p>
          <a:r>
            <a:rPr lang="en-US" sz="3000" b="1" i="0" dirty="0"/>
            <a:t>Authentication</a:t>
          </a:r>
          <a:r>
            <a:rPr lang="en-US" sz="3000" b="0" i="0" dirty="0"/>
            <a:t>: </a:t>
          </a:r>
          <a:r>
            <a:rPr lang="en-US" sz="2800" b="0" i="0" dirty="0"/>
            <a:t>You want to be sure you communicate with the right person, not someone else pretending </a:t>
          </a:r>
          <a:r>
            <a:rPr lang="en-US" sz="2000" b="0" i="0" dirty="0"/>
            <a:t>(verifying identity).</a:t>
          </a:r>
          <a:endParaRPr lang="en-US" sz="2000" dirty="0"/>
        </a:p>
      </dgm:t>
    </dgm:pt>
    <dgm:pt modelId="{396B96F5-4AAA-4B82-AE67-B37746962172}" type="parTrans" cxnId="{D44DFFDA-E9C3-477D-A122-A71365EA4E60}">
      <dgm:prSet/>
      <dgm:spPr/>
      <dgm:t>
        <a:bodyPr/>
        <a:lstStyle/>
        <a:p>
          <a:endParaRPr lang="en-US"/>
        </a:p>
      </dgm:t>
    </dgm:pt>
    <dgm:pt modelId="{C6D17CE1-C816-47F0-B8F8-4A88B6674903}" type="sibTrans" cxnId="{D44DFFDA-E9C3-477D-A122-A71365EA4E60}">
      <dgm:prSet/>
      <dgm:spPr/>
      <dgm:t>
        <a:bodyPr/>
        <a:lstStyle/>
        <a:p>
          <a:endParaRPr lang="en-US"/>
        </a:p>
      </dgm:t>
    </dgm:pt>
    <dgm:pt modelId="{CC67C7A2-A721-4F49-8DF7-C6C7DF4822EF}">
      <dgm:prSet/>
      <dgm:spPr/>
      <dgm:t>
        <a:bodyPr/>
        <a:lstStyle/>
        <a:p>
          <a:r>
            <a:rPr lang="en-US" b="1" i="0" dirty="0"/>
            <a:t>Authenticity</a:t>
          </a:r>
          <a:r>
            <a:rPr lang="en-US" b="0" i="0" dirty="0"/>
            <a:t>: You can verify that the information comes from the claimed source.</a:t>
          </a:r>
          <a:endParaRPr lang="en-US" dirty="0"/>
        </a:p>
      </dgm:t>
    </dgm:pt>
    <dgm:pt modelId="{39E15E05-90C2-4DCD-962C-A6282B1BC5C1}" type="parTrans" cxnId="{AD9DC167-2E65-4B36-B904-44A93ED24A10}">
      <dgm:prSet/>
      <dgm:spPr/>
      <dgm:t>
        <a:bodyPr/>
        <a:lstStyle/>
        <a:p>
          <a:endParaRPr lang="en-US"/>
        </a:p>
      </dgm:t>
    </dgm:pt>
    <dgm:pt modelId="{F3003C31-0171-44BD-800E-2C82821C7F8C}" type="sibTrans" cxnId="{AD9DC167-2E65-4B36-B904-44A93ED24A10}">
      <dgm:prSet/>
      <dgm:spPr/>
      <dgm:t>
        <a:bodyPr/>
        <a:lstStyle/>
        <a:p>
          <a:endParaRPr lang="en-US"/>
        </a:p>
      </dgm:t>
    </dgm:pt>
    <dgm:pt modelId="{39879E63-B505-494A-9B58-AA37C7BED040}">
      <dgm:prSet/>
      <dgm:spPr/>
      <dgm:t>
        <a:bodyPr/>
        <a:lstStyle/>
        <a:p>
          <a:r>
            <a:rPr lang="en-US" b="1" i="0" dirty="0"/>
            <a:t>Integrity</a:t>
          </a:r>
          <a:r>
            <a:rPr lang="en-US" b="0" i="0" dirty="0"/>
            <a:t>: You must ensure that no one changes the data you exchange.</a:t>
          </a:r>
          <a:endParaRPr lang="en-US" dirty="0"/>
        </a:p>
      </dgm:t>
    </dgm:pt>
    <dgm:pt modelId="{6C127DD4-0AFD-4CA2-B2B0-09E3611E7FC0}" type="parTrans" cxnId="{8C14F92F-C0C9-47A4-AF6D-0C4ACFF068FF}">
      <dgm:prSet/>
      <dgm:spPr/>
      <dgm:t>
        <a:bodyPr/>
        <a:lstStyle/>
        <a:p>
          <a:endParaRPr lang="en-US"/>
        </a:p>
      </dgm:t>
    </dgm:pt>
    <dgm:pt modelId="{840DD6B4-4730-4092-863C-B4F7F66A7EBE}" type="sibTrans" cxnId="{8C14F92F-C0C9-47A4-AF6D-0C4ACFF068FF}">
      <dgm:prSet/>
      <dgm:spPr/>
      <dgm:t>
        <a:bodyPr/>
        <a:lstStyle/>
        <a:p>
          <a:endParaRPr lang="en-US"/>
        </a:p>
      </dgm:t>
    </dgm:pt>
    <dgm:pt modelId="{A0B27D8D-7E4B-47E0-8D3B-6A9574204310}">
      <dgm:prSet/>
      <dgm:spPr/>
      <dgm:t>
        <a:bodyPr/>
        <a:lstStyle/>
        <a:p>
          <a:r>
            <a:rPr lang="en-US" b="1" i="0"/>
            <a:t>Confidentiality</a:t>
          </a:r>
          <a:r>
            <a:rPr lang="en-US" b="0" i="0"/>
            <a:t>: You want to prevent an unauthorised party from eavesdropping on your conversations.</a:t>
          </a:r>
          <a:endParaRPr lang="en-US"/>
        </a:p>
      </dgm:t>
    </dgm:pt>
    <dgm:pt modelId="{D95A4054-B57F-44E6-AE77-DBB7ED52A61D}" type="parTrans" cxnId="{7E352FA2-6C9E-4E22-B37B-A6246E617FC8}">
      <dgm:prSet/>
      <dgm:spPr/>
      <dgm:t>
        <a:bodyPr/>
        <a:lstStyle/>
        <a:p>
          <a:endParaRPr lang="en-US"/>
        </a:p>
      </dgm:t>
    </dgm:pt>
    <dgm:pt modelId="{06A4F110-89B7-4137-89FD-27D5D6671C24}" type="sibTrans" cxnId="{7E352FA2-6C9E-4E22-B37B-A6246E617FC8}">
      <dgm:prSet/>
      <dgm:spPr/>
      <dgm:t>
        <a:bodyPr/>
        <a:lstStyle/>
        <a:p>
          <a:endParaRPr lang="en-US"/>
        </a:p>
      </dgm:t>
    </dgm:pt>
    <dgm:pt modelId="{C1F4B4B7-BD15-407E-A0FE-9B65B3A1C57B}" type="pres">
      <dgm:prSet presAssocID="{FDB931CA-357D-4819-94BB-3E133552AE01}" presName="vert0" presStyleCnt="0">
        <dgm:presLayoutVars>
          <dgm:dir/>
          <dgm:animOne val="branch"/>
          <dgm:animLvl val="lvl"/>
        </dgm:presLayoutVars>
      </dgm:prSet>
      <dgm:spPr/>
    </dgm:pt>
    <dgm:pt modelId="{BB482BBD-92C8-4426-B7EE-30B174DE0D2C}" type="pres">
      <dgm:prSet presAssocID="{3FFE8221-033A-4015-ACDF-0725288FED11}" presName="thickLine" presStyleLbl="alignNode1" presStyleIdx="0" presStyleCnt="4"/>
      <dgm:spPr/>
    </dgm:pt>
    <dgm:pt modelId="{48DD16AB-5EAC-4274-860D-C873660FAA46}" type="pres">
      <dgm:prSet presAssocID="{3FFE8221-033A-4015-ACDF-0725288FED11}" presName="horz1" presStyleCnt="0"/>
      <dgm:spPr/>
    </dgm:pt>
    <dgm:pt modelId="{552EB942-3022-4E17-8378-FAB3EAEB6196}" type="pres">
      <dgm:prSet presAssocID="{3FFE8221-033A-4015-ACDF-0725288FED11}" presName="tx1" presStyleLbl="revTx" presStyleIdx="0" presStyleCnt="4" custScaleX="100098" custScaleY="136972"/>
      <dgm:spPr/>
    </dgm:pt>
    <dgm:pt modelId="{04D4173C-49C1-45F8-9316-70F337671A69}" type="pres">
      <dgm:prSet presAssocID="{3FFE8221-033A-4015-ACDF-0725288FED11}" presName="vert1" presStyleCnt="0"/>
      <dgm:spPr/>
    </dgm:pt>
    <dgm:pt modelId="{AC804E52-48BC-4B6A-87BE-178B2DC95BBE}" type="pres">
      <dgm:prSet presAssocID="{CC67C7A2-A721-4F49-8DF7-C6C7DF4822EF}" presName="thickLine" presStyleLbl="alignNode1" presStyleIdx="1" presStyleCnt="4"/>
      <dgm:spPr/>
    </dgm:pt>
    <dgm:pt modelId="{FA6A0938-D014-4B94-81AC-4F82428A9E8F}" type="pres">
      <dgm:prSet presAssocID="{CC67C7A2-A721-4F49-8DF7-C6C7DF4822EF}" presName="horz1" presStyleCnt="0"/>
      <dgm:spPr/>
    </dgm:pt>
    <dgm:pt modelId="{DBFB509D-2F56-43C0-A093-F3E4C689F23D}" type="pres">
      <dgm:prSet presAssocID="{CC67C7A2-A721-4F49-8DF7-C6C7DF4822EF}" presName="tx1" presStyleLbl="revTx" presStyleIdx="1" presStyleCnt="4" custScaleY="134384"/>
      <dgm:spPr/>
    </dgm:pt>
    <dgm:pt modelId="{970D2C1D-5A10-40E7-B204-2747104E53E1}" type="pres">
      <dgm:prSet presAssocID="{CC67C7A2-A721-4F49-8DF7-C6C7DF4822EF}" presName="vert1" presStyleCnt="0"/>
      <dgm:spPr/>
    </dgm:pt>
    <dgm:pt modelId="{4F3CFE0B-244A-4154-B965-356DABD69C7D}" type="pres">
      <dgm:prSet presAssocID="{39879E63-B505-494A-9B58-AA37C7BED040}" presName="thickLine" presStyleLbl="alignNode1" presStyleIdx="2" presStyleCnt="4"/>
      <dgm:spPr/>
    </dgm:pt>
    <dgm:pt modelId="{72C78AA5-F3D6-4522-84E7-1348F94DD7DE}" type="pres">
      <dgm:prSet presAssocID="{39879E63-B505-494A-9B58-AA37C7BED040}" presName="horz1" presStyleCnt="0"/>
      <dgm:spPr/>
    </dgm:pt>
    <dgm:pt modelId="{317962EB-0483-40BE-922B-278449E387F3}" type="pres">
      <dgm:prSet presAssocID="{39879E63-B505-494A-9B58-AA37C7BED040}" presName="tx1" presStyleLbl="revTx" presStyleIdx="2" presStyleCnt="4" custScaleY="126598"/>
      <dgm:spPr/>
    </dgm:pt>
    <dgm:pt modelId="{4D63FD18-1778-45A4-9AFE-F9ACA69605BD}" type="pres">
      <dgm:prSet presAssocID="{39879E63-B505-494A-9B58-AA37C7BED040}" presName="vert1" presStyleCnt="0"/>
      <dgm:spPr/>
    </dgm:pt>
    <dgm:pt modelId="{C78ECFEE-29B2-4DD8-AD0D-EB4805A087A4}" type="pres">
      <dgm:prSet presAssocID="{A0B27D8D-7E4B-47E0-8D3B-6A9574204310}" presName="thickLine" presStyleLbl="alignNode1" presStyleIdx="3" presStyleCnt="4"/>
      <dgm:spPr/>
    </dgm:pt>
    <dgm:pt modelId="{D0D4D325-BB8B-428B-AA3C-6F5E2BCDA617}" type="pres">
      <dgm:prSet presAssocID="{A0B27D8D-7E4B-47E0-8D3B-6A9574204310}" presName="horz1" presStyleCnt="0"/>
      <dgm:spPr/>
    </dgm:pt>
    <dgm:pt modelId="{31CE59A3-1BD7-4E33-8E64-D8DF68C15F06}" type="pres">
      <dgm:prSet presAssocID="{A0B27D8D-7E4B-47E0-8D3B-6A9574204310}" presName="tx1" presStyleLbl="revTx" presStyleIdx="3" presStyleCnt="4"/>
      <dgm:spPr/>
    </dgm:pt>
    <dgm:pt modelId="{24BB879E-B445-4295-9FA5-04751B6C719E}" type="pres">
      <dgm:prSet presAssocID="{A0B27D8D-7E4B-47E0-8D3B-6A9574204310}" presName="vert1" presStyleCnt="0"/>
      <dgm:spPr/>
    </dgm:pt>
  </dgm:ptLst>
  <dgm:cxnLst>
    <dgm:cxn modelId="{48430614-BA2E-451C-9856-AB011A70B1A3}" type="presOf" srcId="{A0B27D8D-7E4B-47E0-8D3B-6A9574204310}" destId="{31CE59A3-1BD7-4E33-8E64-D8DF68C15F06}" srcOrd="0" destOrd="0" presId="urn:microsoft.com/office/officeart/2008/layout/LinedList"/>
    <dgm:cxn modelId="{8C14F92F-C0C9-47A4-AF6D-0C4ACFF068FF}" srcId="{FDB931CA-357D-4819-94BB-3E133552AE01}" destId="{39879E63-B505-494A-9B58-AA37C7BED040}" srcOrd="2" destOrd="0" parTransId="{6C127DD4-0AFD-4CA2-B2B0-09E3611E7FC0}" sibTransId="{840DD6B4-4730-4092-863C-B4F7F66A7EBE}"/>
    <dgm:cxn modelId="{BEDF7A32-437E-46AB-842F-79CF7E7D3249}" type="presOf" srcId="{39879E63-B505-494A-9B58-AA37C7BED040}" destId="{317962EB-0483-40BE-922B-278449E387F3}" srcOrd="0" destOrd="0" presId="urn:microsoft.com/office/officeart/2008/layout/LinedList"/>
    <dgm:cxn modelId="{AD9DC167-2E65-4B36-B904-44A93ED24A10}" srcId="{FDB931CA-357D-4819-94BB-3E133552AE01}" destId="{CC67C7A2-A721-4F49-8DF7-C6C7DF4822EF}" srcOrd="1" destOrd="0" parTransId="{39E15E05-90C2-4DCD-962C-A6282B1BC5C1}" sibTransId="{F3003C31-0171-44BD-800E-2C82821C7F8C}"/>
    <dgm:cxn modelId="{370E3E4F-2257-4828-9C26-5EC9401BE9EC}" type="presOf" srcId="{FDB931CA-357D-4819-94BB-3E133552AE01}" destId="{C1F4B4B7-BD15-407E-A0FE-9B65B3A1C57B}" srcOrd="0" destOrd="0" presId="urn:microsoft.com/office/officeart/2008/layout/LinedList"/>
    <dgm:cxn modelId="{3377B57B-0764-4139-8EAC-7E338DBC7C28}" type="presOf" srcId="{CC67C7A2-A721-4F49-8DF7-C6C7DF4822EF}" destId="{DBFB509D-2F56-43C0-A093-F3E4C689F23D}" srcOrd="0" destOrd="0" presId="urn:microsoft.com/office/officeart/2008/layout/LinedList"/>
    <dgm:cxn modelId="{7E352FA2-6C9E-4E22-B37B-A6246E617FC8}" srcId="{FDB931CA-357D-4819-94BB-3E133552AE01}" destId="{A0B27D8D-7E4B-47E0-8D3B-6A9574204310}" srcOrd="3" destOrd="0" parTransId="{D95A4054-B57F-44E6-AE77-DBB7ED52A61D}" sibTransId="{06A4F110-89B7-4137-89FD-27D5D6671C24}"/>
    <dgm:cxn modelId="{82C0CFD1-2900-4414-9105-9799C68D71C6}" type="presOf" srcId="{3FFE8221-033A-4015-ACDF-0725288FED11}" destId="{552EB942-3022-4E17-8378-FAB3EAEB6196}" srcOrd="0" destOrd="0" presId="urn:microsoft.com/office/officeart/2008/layout/LinedList"/>
    <dgm:cxn modelId="{D44DFFDA-E9C3-477D-A122-A71365EA4E60}" srcId="{FDB931CA-357D-4819-94BB-3E133552AE01}" destId="{3FFE8221-033A-4015-ACDF-0725288FED11}" srcOrd="0" destOrd="0" parTransId="{396B96F5-4AAA-4B82-AE67-B37746962172}" sibTransId="{C6D17CE1-C816-47F0-B8F8-4A88B6674903}"/>
    <dgm:cxn modelId="{3AF18BB0-0B04-45F1-B755-403862B10BBB}" type="presParOf" srcId="{C1F4B4B7-BD15-407E-A0FE-9B65B3A1C57B}" destId="{BB482BBD-92C8-4426-B7EE-30B174DE0D2C}" srcOrd="0" destOrd="0" presId="urn:microsoft.com/office/officeart/2008/layout/LinedList"/>
    <dgm:cxn modelId="{F635DBDB-D73D-4769-A95A-84FF9C3581C6}" type="presParOf" srcId="{C1F4B4B7-BD15-407E-A0FE-9B65B3A1C57B}" destId="{48DD16AB-5EAC-4274-860D-C873660FAA46}" srcOrd="1" destOrd="0" presId="urn:microsoft.com/office/officeart/2008/layout/LinedList"/>
    <dgm:cxn modelId="{4748959D-DDE9-434F-90EC-2B4132857C01}" type="presParOf" srcId="{48DD16AB-5EAC-4274-860D-C873660FAA46}" destId="{552EB942-3022-4E17-8378-FAB3EAEB6196}" srcOrd="0" destOrd="0" presId="urn:microsoft.com/office/officeart/2008/layout/LinedList"/>
    <dgm:cxn modelId="{0FE467E9-DE4E-4852-B0FB-2392C51B4E52}" type="presParOf" srcId="{48DD16AB-5EAC-4274-860D-C873660FAA46}" destId="{04D4173C-49C1-45F8-9316-70F337671A69}" srcOrd="1" destOrd="0" presId="urn:microsoft.com/office/officeart/2008/layout/LinedList"/>
    <dgm:cxn modelId="{8E128C72-652B-4DDE-A231-9CEC61B77CE4}" type="presParOf" srcId="{C1F4B4B7-BD15-407E-A0FE-9B65B3A1C57B}" destId="{AC804E52-48BC-4B6A-87BE-178B2DC95BBE}" srcOrd="2" destOrd="0" presId="urn:microsoft.com/office/officeart/2008/layout/LinedList"/>
    <dgm:cxn modelId="{A1FD18F6-3634-4F59-9900-7B8FEC6C1F51}" type="presParOf" srcId="{C1F4B4B7-BD15-407E-A0FE-9B65B3A1C57B}" destId="{FA6A0938-D014-4B94-81AC-4F82428A9E8F}" srcOrd="3" destOrd="0" presId="urn:microsoft.com/office/officeart/2008/layout/LinedList"/>
    <dgm:cxn modelId="{B32756E3-4A04-44BD-A6BB-DC601EE95C0D}" type="presParOf" srcId="{FA6A0938-D014-4B94-81AC-4F82428A9E8F}" destId="{DBFB509D-2F56-43C0-A093-F3E4C689F23D}" srcOrd="0" destOrd="0" presId="urn:microsoft.com/office/officeart/2008/layout/LinedList"/>
    <dgm:cxn modelId="{6B97A7EE-21C9-4471-891C-100C994420C6}" type="presParOf" srcId="{FA6A0938-D014-4B94-81AC-4F82428A9E8F}" destId="{970D2C1D-5A10-40E7-B204-2747104E53E1}" srcOrd="1" destOrd="0" presId="urn:microsoft.com/office/officeart/2008/layout/LinedList"/>
    <dgm:cxn modelId="{470741C8-D864-43CD-AC30-D4C14BE314AE}" type="presParOf" srcId="{C1F4B4B7-BD15-407E-A0FE-9B65B3A1C57B}" destId="{4F3CFE0B-244A-4154-B965-356DABD69C7D}" srcOrd="4" destOrd="0" presId="urn:microsoft.com/office/officeart/2008/layout/LinedList"/>
    <dgm:cxn modelId="{B151416C-D6E1-42D7-B293-D1A0D80B2DBE}" type="presParOf" srcId="{C1F4B4B7-BD15-407E-A0FE-9B65B3A1C57B}" destId="{72C78AA5-F3D6-4522-84E7-1348F94DD7DE}" srcOrd="5" destOrd="0" presId="urn:microsoft.com/office/officeart/2008/layout/LinedList"/>
    <dgm:cxn modelId="{A92FA9EA-2846-483C-B328-8D5DF01D0D63}" type="presParOf" srcId="{72C78AA5-F3D6-4522-84E7-1348F94DD7DE}" destId="{317962EB-0483-40BE-922B-278449E387F3}" srcOrd="0" destOrd="0" presId="urn:microsoft.com/office/officeart/2008/layout/LinedList"/>
    <dgm:cxn modelId="{31886C72-C49F-44F5-8137-64C287FFE779}" type="presParOf" srcId="{72C78AA5-F3D6-4522-84E7-1348F94DD7DE}" destId="{4D63FD18-1778-45A4-9AFE-F9ACA69605BD}" srcOrd="1" destOrd="0" presId="urn:microsoft.com/office/officeart/2008/layout/LinedList"/>
    <dgm:cxn modelId="{3A8CD6BB-80DB-44DF-A8A4-2C6DEDA00A56}" type="presParOf" srcId="{C1F4B4B7-BD15-407E-A0FE-9B65B3A1C57B}" destId="{C78ECFEE-29B2-4DD8-AD0D-EB4805A087A4}" srcOrd="6" destOrd="0" presId="urn:microsoft.com/office/officeart/2008/layout/LinedList"/>
    <dgm:cxn modelId="{71F4740C-2CDC-4645-972D-7130C19D8F09}" type="presParOf" srcId="{C1F4B4B7-BD15-407E-A0FE-9B65B3A1C57B}" destId="{D0D4D325-BB8B-428B-AA3C-6F5E2BCDA617}" srcOrd="7" destOrd="0" presId="urn:microsoft.com/office/officeart/2008/layout/LinedList"/>
    <dgm:cxn modelId="{189F2E71-2895-46A4-AD32-B64887A756C8}" type="presParOf" srcId="{D0D4D325-BB8B-428B-AA3C-6F5E2BCDA617}" destId="{31CE59A3-1BD7-4E33-8E64-D8DF68C15F06}" srcOrd="0" destOrd="0" presId="urn:microsoft.com/office/officeart/2008/layout/LinedList"/>
    <dgm:cxn modelId="{B516CEF4-5815-4C14-A5EC-32739026D8FA}" type="presParOf" srcId="{D0D4D325-BB8B-428B-AA3C-6F5E2BCDA617}" destId="{24BB879E-B445-4295-9FA5-04751B6C719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7EE377-C6EE-48B7-BB4D-F9B09D1D2EFD}">
      <dsp:nvSpPr>
        <dsp:cNvPr id="0" name=""/>
        <dsp:cNvSpPr/>
      </dsp:nvSpPr>
      <dsp:spPr>
        <a:xfrm>
          <a:off x="0" y="652"/>
          <a:ext cx="10321544" cy="152799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1A13A67-5B24-44BD-9D1E-347441C46D20}">
      <dsp:nvSpPr>
        <dsp:cNvPr id="0" name=""/>
        <dsp:cNvSpPr/>
      </dsp:nvSpPr>
      <dsp:spPr>
        <a:xfrm>
          <a:off x="462217" y="344451"/>
          <a:ext cx="840396" cy="84039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5EF991D-AEB7-41F8-8CA1-793B90907604}">
      <dsp:nvSpPr>
        <dsp:cNvPr id="0" name=""/>
        <dsp:cNvSpPr/>
      </dsp:nvSpPr>
      <dsp:spPr>
        <a:xfrm>
          <a:off x="1764831" y="652"/>
          <a:ext cx="8556712" cy="1527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713" tIns="161713" rIns="161713" bIns="161713" numCol="1" spcCol="1270" anchor="ctr" anchorCtr="0">
          <a:noAutofit/>
        </a:bodyPr>
        <a:lstStyle/>
        <a:p>
          <a:pPr marL="0" lvl="0" indent="0" algn="l" defTabSz="889000">
            <a:lnSpc>
              <a:spcPct val="90000"/>
            </a:lnSpc>
            <a:spcBef>
              <a:spcPct val="0"/>
            </a:spcBef>
            <a:spcAft>
              <a:spcPct val="35000"/>
            </a:spcAft>
            <a:buNone/>
          </a:pPr>
          <a:r>
            <a:rPr lang="en-US" sz="2000" kern="1200"/>
            <a:t>protect confidentiality, integrity, and authenticity.</a:t>
          </a:r>
        </a:p>
      </dsp:txBody>
      <dsp:txXfrm>
        <a:off x="1764831" y="652"/>
        <a:ext cx="8556712" cy="1527992"/>
      </dsp:txXfrm>
    </dsp:sp>
    <dsp:sp modelId="{055EE7A7-E7D8-4A5F-A94B-305CEACC49FF}">
      <dsp:nvSpPr>
        <dsp:cNvPr id="0" name=""/>
        <dsp:cNvSpPr/>
      </dsp:nvSpPr>
      <dsp:spPr>
        <a:xfrm>
          <a:off x="0" y="1910644"/>
          <a:ext cx="10321544" cy="152799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C454B7-2B21-449B-A331-82184C1A8C3E}">
      <dsp:nvSpPr>
        <dsp:cNvPr id="0" name=""/>
        <dsp:cNvSpPr/>
      </dsp:nvSpPr>
      <dsp:spPr>
        <a:xfrm>
          <a:off x="462217" y="2254442"/>
          <a:ext cx="840396" cy="84039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692BA77-EA53-4CC2-B96B-131AEE271BA0}">
      <dsp:nvSpPr>
        <dsp:cNvPr id="0" name=""/>
        <dsp:cNvSpPr/>
      </dsp:nvSpPr>
      <dsp:spPr>
        <a:xfrm>
          <a:off x="1764831" y="1910644"/>
          <a:ext cx="8556712" cy="1527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713" tIns="161713" rIns="161713" bIns="161713" numCol="1" spcCol="1270" anchor="ctr" anchorCtr="0">
          <a:noAutofit/>
        </a:bodyPr>
        <a:lstStyle/>
        <a:p>
          <a:pPr marL="0" lvl="0" indent="0" algn="l" defTabSz="889000">
            <a:lnSpc>
              <a:spcPct val="90000"/>
            </a:lnSpc>
            <a:spcBef>
              <a:spcPct val="0"/>
            </a:spcBef>
            <a:spcAft>
              <a:spcPct val="35000"/>
            </a:spcAft>
            <a:buNone/>
          </a:pPr>
          <a:r>
            <a:rPr lang="en-US" sz="2000" kern="1200" dirty="0"/>
            <a:t>According to Payment Card Industry Data Security Standard (PCI DSS).should be encrypted and secured both while being stored (at rest) and while being transmitted (in motion).</a:t>
          </a:r>
        </a:p>
      </dsp:txBody>
      <dsp:txXfrm>
        <a:off x="1764831" y="1910644"/>
        <a:ext cx="8556712" cy="1527992"/>
      </dsp:txXfrm>
    </dsp:sp>
    <dsp:sp modelId="{F4461FFC-BA2F-4989-9F4F-18BF360075B4}">
      <dsp:nvSpPr>
        <dsp:cNvPr id="0" name=""/>
        <dsp:cNvSpPr/>
      </dsp:nvSpPr>
      <dsp:spPr>
        <a:xfrm>
          <a:off x="0" y="3820635"/>
          <a:ext cx="10321544" cy="152799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BBED298-6018-4E9B-9AF9-10F81CC44044}">
      <dsp:nvSpPr>
        <dsp:cNvPr id="0" name=""/>
        <dsp:cNvSpPr/>
      </dsp:nvSpPr>
      <dsp:spPr>
        <a:xfrm>
          <a:off x="462217" y="4164433"/>
          <a:ext cx="840396" cy="84039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959E7DD-028E-4E80-8B89-EA75A133672E}">
      <dsp:nvSpPr>
        <dsp:cNvPr id="0" name=""/>
        <dsp:cNvSpPr/>
      </dsp:nvSpPr>
      <dsp:spPr>
        <a:xfrm>
          <a:off x="1764831" y="3820635"/>
          <a:ext cx="8556712" cy="1527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713" tIns="161713" rIns="161713" bIns="161713" numCol="1" spcCol="1270" anchor="ctr" anchorCtr="0">
          <a:noAutofit/>
        </a:bodyPr>
        <a:lstStyle/>
        <a:p>
          <a:pPr marL="0" lvl="0" indent="0" algn="l" defTabSz="889000">
            <a:lnSpc>
              <a:spcPct val="90000"/>
            </a:lnSpc>
            <a:spcBef>
              <a:spcPct val="0"/>
            </a:spcBef>
            <a:spcAft>
              <a:spcPct val="35000"/>
            </a:spcAft>
            <a:buNone/>
          </a:pPr>
          <a:r>
            <a:rPr lang="en-US" sz="2000" kern="1200"/>
            <a:t>when handling medical records include HIPAA (Health Insurance Portability and Accountability Act) and HITECH (Health Information Technology for Economic and Clinical Health) in the USA, GDPR (General Data Protection Regulation) in the EU, DPA (Data Protection Act) in the UK.</a:t>
          </a:r>
        </a:p>
      </dsp:txBody>
      <dsp:txXfrm>
        <a:off x="1764831" y="3820635"/>
        <a:ext cx="8556712" cy="15279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FDBF94-E741-4065-A841-C0B0A63DEA7D}">
      <dsp:nvSpPr>
        <dsp:cNvPr id="0" name=""/>
        <dsp:cNvSpPr/>
      </dsp:nvSpPr>
      <dsp:spPr>
        <a:xfrm>
          <a:off x="0" y="218"/>
          <a:ext cx="10616381" cy="51205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86C76E0-6B5C-440C-B5E2-EA16C24967B6}">
      <dsp:nvSpPr>
        <dsp:cNvPr id="0" name=""/>
        <dsp:cNvSpPr/>
      </dsp:nvSpPr>
      <dsp:spPr>
        <a:xfrm>
          <a:off x="154898" y="115432"/>
          <a:ext cx="281632" cy="28163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286D24-7C48-4344-8203-35CE9C5AD3D5}">
      <dsp:nvSpPr>
        <dsp:cNvPr id="0" name=""/>
        <dsp:cNvSpPr/>
      </dsp:nvSpPr>
      <dsp:spPr>
        <a:xfrm>
          <a:off x="591428" y="218"/>
          <a:ext cx="10024952" cy="512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4193" tIns="54193" rIns="54193" bIns="54193" numCol="1" spcCol="1270" anchor="ctr" anchorCtr="0">
          <a:noAutofit/>
        </a:bodyPr>
        <a:lstStyle/>
        <a:p>
          <a:pPr marL="0" lvl="0" indent="0" algn="l" defTabSz="977900">
            <a:lnSpc>
              <a:spcPct val="100000"/>
            </a:lnSpc>
            <a:spcBef>
              <a:spcPct val="0"/>
            </a:spcBef>
            <a:spcAft>
              <a:spcPct val="35000"/>
            </a:spcAft>
            <a:buNone/>
          </a:pPr>
          <a:r>
            <a:rPr lang="en-US" sz="2200" b="0" i="0" kern="1200" dirty="0"/>
            <a:t>back to ancient Egypt in 1900 BCE</a:t>
          </a:r>
          <a:endParaRPr lang="en-US" sz="2200" kern="1200" dirty="0"/>
        </a:p>
      </dsp:txBody>
      <dsp:txXfrm>
        <a:off x="591428" y="218"/>
        <a:ext cx="10024952" cy="512059"/>
      </dsp:txXfrm>
    </dsp:sp>
    <dsp:sp modelId="{07EAF82C-3CEE-403A-AC70-D305643F6A1D}">
      <dsp:nvSpPr>
        <dsp:cNvPr id="0" name=""/>
        <dsp:cNvSpPr/>
      </dsp:nvSpPr>
      <dsp:spPr>
        <a:xfrm>
          <a:off x="0" y="640293"/>
          <a:ext cx="10616381" cy="51205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A59AD0-47DE-4301-BC03-3AF57611D59D}">
      <dsp:nvSpPr>
        <dsp:cNvPr id="0" name=""/>
        <dsp:cNvSpPr/>
      </dsp:nvSpPr>
      <dsp:spPr>
        <a:xfrm>
          <a:off x="154898" y="755506"/>
          <a:ext cx="281632" cy="28163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B45446-ECEE-4501-8C44-4963DB0DD211}">
      <dsp:nvSpPr>
        <dsp:cNvPr id="0" name=""/>
        <dsp:cNvSpPr/>
      </dsp:nvSpPr>
      <dsp:spPr>
        <a:xfrm>
          <a:off x="591428" y="640293"/>
          <a:ext cx="10024952" cy="512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4193" tIns="54193" rIns="54193" bIns="54193" numCol="1" spcCol="1270" anchor="ctr" anchorCtr="0">
          <a:noAutofit/>
        </a:bodyPr>
        <a:lstStyle/>
        <a:p>
          <a:pPr marL="0" lvl="0" indent="0" algn="l" defTabSz="977900">
            <a:lnSpc>
              <a:spcPct val="100000"/>
            </a:lnSpc>
            <a:spcBef>
              <a:spcPct val="0"/>
            </a:spcBef>
            <a:spcAft>
              <a:spcPct val="35000"/>
            </a:spcAft>
            <a:buNone/>
          </a:pPr>
          <a:r>
            <a:rPr lang="en-US" sz="2200" b="0" i="0" kern="1200"/>
            <a:t>Caesar </a:t>
          </a:r>
          <a:endParaRPr lang="en-US" sz="2200" kern="1200"/>
        </a:p>
      </dsp:txBody>
      <dsp:txXfrm>
        <a:off x="591428" y="640293"/>
        <a:ext cx="10024952" cy="512059"/>
      </dsp:txXfrm>
    </dsp:sp>
    <dsp:sp modelId="{5448811F-96C3-438C-9E49-475DC39877CD}">
      <dsp:nvSpPr>
        <dsp:cNvPr id="0" name=""/>
        <dsp:cNvSpPr/>
      </dsp:nvSpPr>
      <dsp:spPr>
        <a:xfrm>
          <a:off x="0" y="1280367"/>
          <a:ext cx="10616381" cy="51205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1B720C-6C65-403C-AACB-BD5DE66AA6E8}">
      <dsp:nvSpPr>
        <dsp:cNvPr id="0" name=""/>
        <dsp:cNvSpPr/>
      </dsp:nvSpPr>
      <dsp:spPr>
        <a:xfrm>
          <a:off x="154898" y="1395581"/>
          <a:ext cx="281632" cy="28163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A362934-C1B4-4EAF-B81F-1455653EC958}">
      <dsp:nvSpPr>
        <dsp:cNvPr id="0" name=""/>
        <dsp:cNvSpPr/>
      </dsp:nvSpPr>
      <dsp:spPr>
        <a:xfrm>
          <a:off x="591428" y="1280367"/>
          <a:ext cx="10024952" cy="512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4193" tIns="54193" rIns="54193" bIns="54193" numCol="1" spcCol="1270" anchor="ctr" anchorCtr="0">
          <a:noAutofit/>
        </a:bodyPr>
        <a:lstStyle/>
        <a:p>
          <a:pPr marL="0" lvl="0" indent="0" algn="l" defTabSz="977900">
            <a:lnSpc>
              <a:spcPct val="100000"/>
            </a:lnSpc>
            <a:spcBef>
              <a:spcPct val="0"/>
            </a:spcBef>
            <a:spcAft>
              <a:spcPct val="35000"/>
            </a:spcAft>
            <a:buNone/>
          </a:pPr>
          <a:r>
            <a:rPr lang="en-US" sz="2200" kern="1200">
              <a:sym typeface="Wingdings" panose="05000000000000000000" pitchFamily="2" charset="2"/>
            </a:rPr>
            <a:t></a:t>
          </a:r>
          <a:r>
            <a:rPr lang="en-US" sz="2200" kern="1200"/>
            <a:t> </a:t>
          </a:r>
          <a:r>
            <a:rPr lang="en-US" sz="2200" b="0" i="0" kern="1200"/>
            <a:t>The idea is simple: shift each letter by a certain number to encrypt the message.</a:t>
          </a:r>
          <a:endParaRPr lang="en-US" sz="2200" kern="1200"/>
        </a:p>
      </dsp:txBody>
      <dsp:txXfrm>
        <a:off x="591428" y="1280367"/>
        <a:ext cx="10024952" cy="51205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482BBD-92C8-4426-B7EE-30B174DE0D2C}">
      <dsp:nvSpPr>
        <dsp:cNvPr id="0" name=""/>
        <dsp:cNvSpPr/>
      </dsp:nvSpPr>
      <dsp:spPr>
        <a:xfrm>
          <a:off x="0" y="1567"/>
          <a:ext cx="9753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552EB942-3022-4E17-8378-FAB3EAEB6196}">
      <dsp:nvSpPr>
        <dsp:cNvPr id="0" name=""/>
        <dsp:cNvSpPr/>
      </dsp:nvSpPr>
      <dsp:spPr>
        <a:xfrm>
          <a:off x="0" y="1567"/>
          <a:ext cx="9744089" cy="1252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b="1" i="0" kern="1200" dirty="0"/>
            <a:t>Authentication</a:t>
          </a:r>
          <a:r>
            <a:rPr lang="en-US" sz="3000" b="0" i="0" kern="1200" dirty="0"/>
            <a:t>: </a:t>
          </a:r>
          <a:r>
            <a:rPr lang="en-US" sz="2800" b="0" i="0" kern="1200" dirty="0"/>
            <a:t>You want to be sure you communicate with the right person, not someone else pretending </a:t>
          </a:r>
          <a:r>
            <a:rPr lang="en-US" sz="2000" b="0" i="0" kern="1200" dirty="0"/>
            <a:t>(verifying identity).</a:t>
          </a:r>
          <a:endParaRPr lang="en-US" sz="2000" kern="1200" dirty="0"/>
        </a:p>
      </dsp:txBody>
      <dsp:txXfrm>
        <a:off x="0" y="1567"/>
        <a:ext cx="9744089" cy="1252863"/>
      </dsp:txXfrm>
    </dsp:sp>
    <dsp:sp modelId="{AC804E52-48BC-4B6A-87BE-178B2DC95BBE}">
      <dsp:nvSpPr>
        <dsp:cNvPr id="0" name=""/>
        <dsp:cNvSpPr/>
      </dsp:nvSpPr>
      <dsp:spPr>
        <a:xfrm>
          <a:off x="0" y="1254431"/>
          <a:ext cx="9753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DBFB509D-2F56-43C0-A093-F3E4C689F23D}">
      <dsp:nvSpPr>
        <dsp:cNvPr id="0" name=""/>
        <dsp:cNvSpPr/>
      </dsp:nvSpPr>
      <dsp:spPr>
        <a:xfrm>
          <a:off x="0" y="1254431"/>
          <a:ext cx="9734559" cy="1229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b="1" i="0" kern="1200" dirty="0"/>
            <a:t>Authenticity</a:t>
          </a:r>
          <a:r>
            <a:rPr lang="en-US" sz="2500" b="0" i="0" kern="1200" dirty="0"/>
            <a:t>: You can verify that the information comes from the claimed source.</a:t>
          </a:r>
          <a:endParaRPr lang="en-US" sz="2500" kern="1200" dirty="0"/>
        </a:p>
      </dsp:txBody>
      <dsp:txXfrm>
        <a:off x="0" y="1254431"/>
        <a:ext cx="9734559" cy="1229191"/>
      </dsp:txXfrm>
    </dsp:sp>
    <dsp:sp modelId="{4F3CFE0B-244A-4154-B965-356DABD69C7D}">
      <dsp:nvSpPr>
        <dsp:cNvPr id="0" name=""/>
        <dsp:cNvSpPr/>
      </dsp:nvSpPr>
      <dsp:spPr>
        <a:xfrm>
          <a:off x="0" y="2483623"/>
          <a:ext cx="9753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317962EB-0483-40BE-922B-278449E387F3}">
      <dsp:nvSpPr>
        <dsp:cNvPr id="0" name=""/>
        <dsp:cNvSpPr/>
      </dsp:nvSpPr>
      <dsp:spPr>
        <a:xfrm>
          <a:off x="0" y="2483623"/>
          <a:ext cx="9734559" cy="11579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b="1" i="0" kern="1200" dirty="0"/>
            <a:t>Integrity</a:t>
          </a:r>
          <a:r>
            <a:rPr lang="en-US" sz="2500" b="0" i="0" kern="1200" dirty="0"/>
            <a:t>: You must ensure that no one changes the data you exchange.</a:t>
          </a:r>
          <a:endParaRPr lang="en-US" sz="2500" kern="1200" dirty="0"/>
        </a:p>
      </dsp:txBody>
      <dsp:txXfrm>
        <a:off x="0" y="2483623"/>
        <a:ext cx="9734559" cy="1157974"/>
      </dsp:txXfrm>
    </dsp:sp>
    <dsp:sp modelId="{C78ECFEE-29B2-4DD8-AD0D-EB4805A087A4}">
      <dsp:nvSpPr>
        <dsp:cNvPr id="0" name=""/>
        <dsp:cNvSpPr/>
      </dsp:nvSpPr>
      <dsp:spPr>
        <a:xfrm>
          <a:off x="0" y="3641597"/>
          <a:ext cx="9753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31CE59A3-1BD7-4E33-8E64-D8DF68C15F06}">
      <dsp:nvSpPr>
        <dsp:cNvPr id="0" name=""/>
        <dsp:cNvSpPr/>
      </dsp:nvSpPr>
      <dsp:spPr>
        <a:xfrm>
          <a:off x="0" y="3641597"/>
          <a:ext cx="9753600" cy="914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b="1" i="0" kern="1200"/>
            <a:t>Confidentiality</a:t>
          </a:r>
          <a:r>
            <a:rPr lang="en-US" sz="2500" b="0" i="0" kern="1200"/>
            <a:t>: You want to prevent an unauthorised party from eavesdropping on your conversations.</a:t>
          </a:r>
          <a:endParaRPr lang="en-US" sz="2500" kern="1200"/>
        </a:p>
      </dsp:txBody>
      <dsp:txXfrm>
        <a:off x="0" y="3641597"/>
        <a:ext cx="9753600" cy="91468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181A23-4790-4386-B073-AF77CDE51202}" type="datetimeFigureOut">
              <a:rPr lang="en-US" smtClean="0"/>
              <a:t>11/23/2024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FEB088-7381-4D59-BD39-2A37904D7F00}" type="slidenum">
              <a:rPr lang="en-US" smtClean="0"/>
              <a:t>‹#›</a:t>
            </a:fld>
            <a:endParaRPr lang="en-US"/>
          </a:p>
        </p:txBody>
      </p:sp>
    </p:spTree>
    <p:extLst>
      <p:ext uri="{BB962C8B-B14F-4D97-AF65-F5344CB8AC3E}">
        <p14:creationId xmlns:p14="http://schemas.microsoft.com/office/powerpoint/2010/main" val="1378556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FEB088-7381-4D59-BD39-2A37904D7F00}" type="slidenum">
              <a:rPr lang="en-US" smtClean="0"/>
              <a:t>8</a:t>
            </a:fld>
            <a:endParaRPr lang="en-US"/>
          </a:p>
        </p:txBody>
      </p:sp>
    </p:spTree>
    <p:extLst>
      <p:ext uri="{BB962C8B-B14F-4D97-AF65-F5344CB8AC3E}">
        <p14:creationId xmlns:p14="http://schemas.microsoft.com/office/powerpoint/2010/main" val="3465352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4B7FE-B5A8-2084-0A97-A20796F446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64F168A-EB07-08F1-975E-30AF056DA5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2F799D-E64F-8EE6-E900-FDC0BEC2D9B1}"/>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5" name="Footer Placeholder 4">
            <a:extLst>
              <a:ext uri="{FF2B5EF4-FFF2-40B4-BE49-F238E27FC236}">
                <a16:creationId xmlns:a16="http://schemas.microsoft.com/office/drawing/2014/main" id="{DE67720B-B0AE-7BAD-29C8-4FFB8A44CB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6463B9-3CF8-0A32-4CA0-2E8104040399}"/>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3390712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92D1E-B1C4-E778-FBE3-566B16334F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7E98B7-D0EF-9F5C-0761-4831F7C837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B2D233-888B-F5C9-52C5-1E80102FC2FF}"/>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5" name="Footer Placeholder 4">
            <a:extLst>
              <a:ext uri="{FF2B5EF4-FFF2-40B4-BE49-F238E27FC236}">
                <a16:creationId xmlns:a16="http://schemas.microsoft.com/office/drawing/2014/main" id="{DB8C3059-C4FB-7B35-322A-3F4D7A116C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8DEEA4-84AA-383A-88B2-CDC678636A04}"/>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38660958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417D03-2B0B-B1B3-CB0E-581E5989914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017EFE-E609-F36F-29F6-A215D0AEF1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F135A1-B01D-C2AC-F5D9-97F93B5F091E}"/>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5" name="Footer Placeholder 4">
            <a:extLst>
              <a:ext uri="{FF2B5EF4-FFF2-40B4-BE49-F238E27FC236}">
                <a16:creationId xmlns:a16="http://schemas.microsoft.com/office/drawing/2014/main" id="{285E9D39-B028-B00E-6C93-4244964168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97FB77-8825-3404-BDDE-73591B0FB9A8}"/>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704864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4CC57-7B6C-10D2-5C86-32B05EA73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3C5E0A-069F-31E9-6B3A-E5C8D6015E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CD1860-A6EF-C198-6306-669E7D0AF7C5}"/>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5" name="Footer Placeholder 4">
            <a:extLst>
              <a:ext uri="{FF2B5EF4-FFF2-40B4-BE49-F238E27FC236}">
                <a16:creationId xmlns:a16="http://schemas.microsoft.com/office/drawing/2014/main" id="{96910EA4-D35E-EAC9-3C29-20C96FDDDC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31A648-8A46-757C-D186-54F90A399CB0}"/>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2805869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F226D-8684-8255-2931-D501CA48C6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D324DB-2AB4-4DB1-051D-CAFBAC76072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D6EE92A-7F99-E377-A1D6-EFDB811D9641}"/>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5" name="Footer Placeholder 4">
            <a:extLst>
              <a:ext uri="{FF2B5EF4-FFF2-40B4-BE49-F238E27FC236}">
                <a16:creationId xmlns:a16="http://schemas.microsoft.com/office/drawing/2014/main" id="{39D84A1F-6823-4474-F229-E1E1F52647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F20402-F9A3-4A49-17A8-34D23ACE796D}"/>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1919835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3451A-6B37-C224-81C2-ABBA21052F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8BA230-C7B4-C68E-F35F-90533807BE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F731864-6C18-3069-5F8F-CD2740155D2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7E977C-5CE3-00CF-4396-ED1541132833}"/>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6" name="Footer Placeholder 5">
            <a:extLst>
              <a:ext uri="{FF2B5EF4-FFF2-40B4-BE49-F238E27FC236}">
                <a16:creationId xmlns:a16="http://schemas.microsoft.com/office/drawing/2014/main" id="{CAE5D3F8-95CA-C68D-70EF-E82A401AE2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853791-FDA1-DF32-8551-66C3F625BB9F}"/>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2569770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32395-8A1E-0C65-6830-6A139AC32B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AAAB9D-D463-14CA-8F70-7275B504D1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D67689-1415-2A71-4EA5-7C2D75313AC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7038CB-150D-FB06-7C06-3B7CA42F22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D803C9-65FA-0C9B-AB00-DA4CEDE2CD0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5D890A-6FE7-8BCC-7078-A824055F06A0}"/>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8" name="Footer Placeholder 7">
            <a:extLst>
              <a:ext uri="{FF2B5EF4-FFF2-40B4-BE49-F238E27FC236}">
                <a16:creationId xmlns:a16="http://schemas.microsoft.com/office/drawing/2014/main" id="{D4D4EF70-6854-FB52-4D4B-FC764614F97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446DA7-C11D-B146-925F-7DBBF670A718}"/>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408112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197BB-1FD5-E1B3-8F71-74F1C3EE81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27EE11-CC06-D631-2476-5E8BC1ABA07F}"/>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4" name="Footer Placeholder 3">
            <a:extLst>
              <a:ext uri="{FF2B5EF4-FFF2-40B4-BE49-F238E27FC236}">
                <a16:creationId xmlns:a16="http://schemas.microsoft.com/office/drawing/2014/main" id="{C59A62E5-E32B-6683-3E94-DB1A412D38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54B01D-15B7-E0F4-0D0A-3CE54EA3DC95}"/>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3265113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ECC021-ABB1-43DC-BBD6-659F0CAAB7B8}"/>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3" name="Footer Placeholder 2">
            <a:extLst>
              <a:ext uri="{FF2B5EF4-FFF2-40B4-BE49-F238E27FC236}">
                <a16:creationId xmlns:a16="http://schemas.microsoft.com/office/drawing/2014/main" id="{FE816332-B9E8-9F0C-C495-91B51FED87B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D9003F-9A43-943C-84B4-EC03C2B31879}"/>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2214960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D9843-9F19-3D9A-85A5-E79E2EE12D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212F08-721D-17C5-C52A-F932ED9A42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F42CB9-4E73-C1C5-FBD4-F2DBBA6996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C3A899-93E0-AD7E-5918-20CDE6C9FBC9}"/>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6" name="Footer Placeholder 5">
            <a:extLst>
              <a:ext uri="{FF2B5EF4-FFF2-40B4-BE49-F238E27FC236}">
                <a16:creationId xmlns:a16="http://schemas.microsoft.com/office/drawing/2014/main" id="{86102170-4069-C6BA-0679-35AEFE5AF6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19F1C9-C12A-6767-E49A-BF82E1BDFCC8}"/>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2272763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12043-3707-10D1-BE56-3AEC54021A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29C310D-C571-2F0A-55AB-2032F2A491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2CDE386-23A7-A90E-8304-02F5E81751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6FA0A3-2293-1A94-0F19-C75A69FD1880}"/>
              </a:ext>
            </a:extLst>
          </p:cNvPr>
          <p:cNvSpPr>
            <a:spLocks noGrp="1"/>
          </p:cNvSpPr>
          <p:nvPr>
            <p:ph type="dt" sz="half" idx="10"/>
          </p:nvPr>
        </p:nvSpPr>
        <p:spPr/>
        <p:txBody>
          <a:bodyPr/>
          <a:lstStyle/>
          <a:p>
            <a:fld id="{AD0B5E42-A7FA-48D7-841F-492317F6BC9A}" type="datetimeFigureOut">
              <a:rPr lang="en-US" smtClean="0"/>
              <a:t>11/23/2024</a:t>
            </a:fld>
            <a:endParaRPr lang="en-US"/>
          </a:p>
        </p:txBody>
      </p:sp>
      <p:sp>
        <p:nvSpPr>
          <p:cNvPr id="6" name="Footer Placeholder 5">
            <a:extLst>
              <a:ext uri="{FF2B5EF4-FFF2-40B4-BE49-F238E27FC236}">
                <a16:creationId xmlns:a16="http://schemas.microsoft.com/office/drawing/2014/main" id="{A3958E7C-E7CE-3369-3DE7-F813D77A37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ADF7B0-B93B-37E2-2CFC-9F04410ACA62}"/>
              </a:ext>
            </a:extLst>
          </p:cNvPr>
          <p:cNvSpPr>
            <a:spLocks noGrp="1"/>
          </p:cNvSpPr>
          <p:nvPr>
            <p:ph type="sldNum" sz="quarter" idx="12"/>
          </p:nvPr>
        </p:nvSpPr>
        <p:spPr/>
        <p:txBody>
          <a:bodyPr/>
          <a:lstStyle/>
          <a:p>
            <a:fld id="{C90D7C3A-A965-4057-AF43-5CD6C6FE624C}" type="slidenum">
              <a:rPr lang="en-US" smtClean="0"/>
              <a:t>‹#›</a:t>
            </a:fld>
            <a:endParaRPr lang="en-US"/>
          </a:p>
        </p:txBody>
      </p:sp>
    </p:spTree>
    <p:extLst>
      <p:ext uri="{BB962C8B-B14F-4D97-AF65-F5344CB8AC3E}">
        <p14:creationId xmlns:p14="http://schemas.microsoft.com/office/powerpoint/2010/main" val="476293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86939D-4C44-22D9-26A0-14706A93CE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E57587C-D7F4-D8B8-74F8-CBB6087148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904325-AC09-BF4D-CBBB-111A630DE4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D0B5E42-A7FA-48D7-841F-492317F6BC9A}" type="datetimeFigureOut">
              <a:rPr lang="en-US" smtClean="0"/>
              <a:t>11/23/2024</a:t>
            </a:fld>
            <a:endParaRPr lang="en-US"/>
          </a:p>
        </p:txBody>
      </p:sp>
      <p:sp>
        <p:nvSpPr>
          <p:cNvPr id="5" name="Footer Placeholder 4">
            <a:extLst>
              <a:ext uri="{FF2B5EF4-FFF2-40B4-BE49-F238E27FC236}">
                <a16:creationId xmlns:a16="http://schemas.microsoft.com/office/drawing/2014/main" id="{0A7A3E09-0518-3358-284A-888B1C3923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B579683-423F-84BE-3701-F89EBAA837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90D7C3A-A965-4057-AF43-5CD6C6FE624C}" type="slidenum">
              <a:rPr lang="en-US" smtClean="0"/>
              <a:t>‹#›</a:t>
            </a:fld>
            <a:endParaRPr lang="en-US"/>
          </a:p>
        </p:txBody>
      </p:sp>
    </p:spTree>
    <p:extLst>
      <p:ext uri="{BB962C8B-B14F-4D97-AF65-F5344CB8AC3E}">
        <p14:creationId xmlns:p14="http://schemas.microsoft.com/office/powerpoint/2010/main" val="33263023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letsencrypt.org/" TargetMode="External"/><Relationship Id="rId2" Type="http://schemas.openxmlformats.org/officeDocument/2006/relationships/hyperlink" Target="https://chromium.googlesource.com/chromium/src/+/main/net/data/ssl/chrome_root_store/root_store.md"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play.picoctf.org/practice/challenge/418?category=2&amp;page=1"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9.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Green Lock In A 3D Electronic System">
            <a:extLst>
              <a:ext uri="{FF2B5EF4-FFF2-40B4-BE49-F238E27FC236}">
                <a16:creationId xmlns:a16="http://schemas.microsoft.com/office/drawing/2014/main" id="{E052389C-9D93-7364-7B8B-347ABB174692}"/>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123DAD-372D-9067-4712-6C819807324B}"/>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b="1" i="0" dirty="0">
                <a:solidFill>
                  <a:srgbClr val="FFFFFF"/>
                </a:solidFill>
                <a:effectLst/>
                <a:latin typeface="Source Sans Pro" panose="020B0503030403020204" pitchFamily="34" charset="0"/>
              </a:rPr>
              <a:t>Cryptography </a:t>
            </a:r>
            <a:endParaRPr lang="en-US" b="1" dirty="0">
              <a:solidFill>
                <a:srgbClr val="FFFFFF"/>
              </a:solidFill>
            </a:endParaRPr>
          </a:p>
        </p:txBody>
      </p:sp>
    </p:spTree>
    <p:extLst>
      <p:ext uri="{BB962C8B-B14F-4D97-AF65-F5344CB8AC3E}">
        <p14:creationId xmlns:p14="http://schemas.microsoft.com/office/powerpoint/2010/main" val="1742073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1B9AA-3C5E-CF3A-288D-D3C347254174}"/>
              </a:ext>
            </a:extLst>
          </p:cNvPr>
          <p:cNvSpPr>
            <a:spLocks noGrp="1"/>
          </p:cNvSpPr>
          <p:nvPr>
            <p:ph type="title"/>
          </p:nvPr>
        </p:nvSpPr>
        <p:spPr>
          <a:xfrm>
            <a:off x="3454400" y="474918"/>
            <a:ext cx="7198360" cy="765585"/>
          </a:xfrm>
        </p:spPr>
        <p:txBody>
          <a:bodyPr/>
          <a:lstStyle/>
          <a:p>
            <a:r>
              <a:rPr lang="en-US" b="1" i="1" dirty="0">
                <a:latin typeface="ADLaM Display" panose="02010000000000000000" pitchFamily="2" charset="0"/>
                <a:ea typeface="ADLaM Display" panose="02010000000000000000" pitchFamily="2" charset="0"/>
                <a:cs typeface="ADLaM Display" panose="02010000000000000000" pitchFamily="2" charset="0"/>
              </a:rPr>
              <a:t>Types of Encryption</a:t>
            </a:r>
          </a:p>
        </p:txBody>
      </p:sp>
      <p:pic>
        <p:nvPicPr>
          <p:cNvPr id="4" name="Content Placeholder 3" descr="A diagram of a key to a private key&#10;&#10;Description automatically generated">
            <a:extLst>
              <a:ext uri="{FF2B5EF4-FFF2-40B4-BE49-F238E27FC236}">
                <a16:creationId xmlns:a16="http://schemas.microsoft.com/office/drawing/2014/main" id="{B5F7062D-AFD8-68B2-23BD-334FEABD07C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32029"/>
          <a:stretch/>
        </p:blipFill>
        <p:spPr>
          <a:xfrm>
            <a:off x="1397094" y="1665451"/>
            <a:ext cx="9841178" cy="4342218"/>
          </a:xfrm>
        </p:spPr>
      </p:pic>
    </p:spTree>
    <p:extLst>
      <p:ext uri="{BB962C8B-B14F-4D97-AF65-F5344CB8AC3E}">
        <p14:creationId xmlns:p14="http://schemas.microsoft.com/office/powerpoint/2010/main" val="3588675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470050-027B-2BB0-37A8-6F463286FADC}"/>
              </a:ext>
            </a:extLst>
          </p:cNvPr>
          <p:cNvSpPr>
            <a:spLocks noGrp="1"/>
          </p:cNvSpPr>
          <p:nvPr>
            <p:ph type="title"/>
          </p:nvPr>
        </p:nvSpPr>
        <p:spPr>
          <a:xfrm>
            <a:off x="630936" y="639520"/>
            <a:ext cx="3429000" cy="1719072"/>
          </a:xfrm>
        </p:spPr>
        <p:txBody>
          <a:bodyPr anchor="b">
            <a:normAutofit/>
          </a:bodyPr>
          <a:lstStyle/>
          <a:p>
            <a:r>
              <a:rPr lang="en-US" sz="5000" b="0" i="0" dirty="0">
                <a:effectLst/>
                <a:latin typeface="Ubuntu" panose="020B0504030602030204" pitchFamily="34" charset="0"/>
              </a:rPr>
              <a:t>Symmetric Encryption</a:t>
            </a:r>
            <a:endParaRPr lang="en-US" sz="5000" dirty="0"/>
          </a:p>
        </p:txBody>
      </p:sp>
      <p:sp>
        <p:nvSpPr>
          <p:cNvPr id="12"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5B82682-A534-115E-C096-0B384ABF47F1}"/>
              </a:ext>
            </a:extLst>
          </p:cNvPr>
          <p:cNvSpPr>
            <a:spLocks noGrp="1"/>
          </p:cNvSpPr>
          <p:nvPr>
            <p:ph idx="1"/>
          </p:nvPr>
        </p:nvSpPr>
        <p:spPr>
          <a:xfrm>
            <a:off x="457032" y="2807208"/>
            <a:ext cx="3429000" cy="3410712"/>
          </a:xfrm>
        </p:spPr>
        <p:txBody>
          <a:bodyPr anchor="t">
            <a:normAutofit/>
          </a:bodyPr>
          <a:lstStyle/>
          <a:p>
            <a:r>
              <a:rPr lang="en-US" sz="2200" b="0" i="0" dirty="0">
                <a:effectLst/>
                <a:latin typeface="Source Sans Pro" panose="020B0503030403020204" pitchFamily="34" charset="0"/>
              </a:rPr>
              <a:t>Known as </a:t>
            </a:r>
          </a:p>
          <a:p>
            <a:pPr marL="0" indent="0">
              <a:buNone/>
            </a:pPr>
            <a:r>
              <a:rPr lang="en-US" sz="2200" b="1" i="0" dirty="0">
                <a:effectLst/>
                <a:latin typeface="Source Sans Pro" panose="020B0503030403020204" pitchFamily="34" charset="0"/>
              </a:rPr>
              <a:t>symmetric cryptography</a:t>
            </a:r>
          </a:p>
          <a:p>
            <a:pPr marL="0" indent="0">
              <a:buNone/>
            </a:pPr>
            <a:r>
              <a:rPr lang="en-US" sz="2200" b="1" i="0" dirty="0">
                <a:effectLst/>
                <a:latin typeface="Source Sans Pro" panose="020B0503030403020204" pitchFamily="34" charset="0"/>
              </a:rPr>
              <a:t> </a:t>
            </a:r>
            <a:r>
              <a:rPr lang="en-US" sz="2200" i="0" dirty="0">
                <a:effectLst/>
                <a:latin typeface="Source Sans Pro" panose="020B0503030403020204" pitchFamily="34" charset="0"/>
              </a:rPr>
              <a:t>or</a:t>
            </a:r>
          </a:p>
          <a:p>
            <a:pPr marL="0" indent="0">
              <a:buNone/>
            </a:pPr>
            <a:r>
              <a:rPr lang="en-US" sz="2200" b="1" i="0" dirty="0">
                <a:effectLst/>
                <a:latin typeface="Source Sans Pro" panose="020B0503030403020204" pitchFamily="34" charset="0"/>
              </a:rPr>
              <a:t>private key cryptography</a:t>
            </a:r>
            <a:endParaRPr lang="en-US" sz="2200" i="0" dirty="0">
              <a:effectLst/>
              <a:latin typeface="Source Sans Pro" panose="020B0503030403020204" pitchFamily="34" charset="0"/>
            </a:endParaRPr>
          </a:p>
          <a:p>
            <a:pPr marL="0" indent="0">
              <a:buNone/>
            </a:pPr>
            <a:r>
              <a:rPr lang="en-US" sz="2200" b="0" i="0" dirty="0">
                <a:effectLst/>
                <a:latin typeface="Source Sans Pro" panose="020B0503030403020204" pitchFamily="34" charset="0"/>
              </a:rPr>
              <a:t> </a:t>
            </a:r>
          </a:p>
          <a:p>
            <a:r>
              <a:rPr lang="en-US" sz="2200" b="0" i="0" dirty="0">
                <a:solidFill>
                  <a:srgbClr val="FF0000"/>
                </a:solidFill>
                <a:effectLst/>
                <a:latin typeface="Source Sans Pro" panose="020B0503030403020204" pitchFamily="34" charset="0"/>
              </a:rPr>
              <a:t>same key </a:t>
            </a:r>
            <a:r>
              <a:rPr lang="en-US" sz="2200" b="0" i="0" dirty="0">
                <a:effectLst/>
                <a:latin typeface="Source Sans Pro" panose="020B0503030403020204" pitchFamily="34" charset="0"/>
              </a:rPr>
              <a:t>to encrypt and decrypt the data</a:t>
            </a:r>
          </a:p>
          <a:p>
            <a:pPr marL="0" indent="0">
              <a:buNone/>
            </a:pPr>
            <a:endParaRPr lang="en-US" sz="2200" dirty="0">
              <a:latin typeface="Source Sans Pro" panose="020B0503030403020204" pitchFamily="34" charset="0"/>
            </a:endParaRPr>
          </a:p>
          <a:p>
            <a:pPr marL="0" indent="0">
              <a:buNone/>
            </a:pPr>
            <a:endParaRPr lang="en-US" sz="2200" dirty="0">
              <a:latin typeface="Source Sans Pro" panose="020B0503030403020204" pitchFamily="34" charset="0"/>
            </a:endParaRPr>
          </a:p>
          <a:p>
            <a:pPr marL="0" indent="0">
              <a:buNone/>
            </a:pPr>
            <a:endParaRPr lang="en-US" sz="2200" dirty="0">
              <a:latin typeface="Source Sans Pro" panose="020B0503030403020204" pitchFamily="34" charset="0"/>
            </a:endParaRPr>
          </a:p>
          <a:p>
            <a:pPr marL="0" indent="0">
              <a:buNone/>
            </a:pPr>
            <a:endParaRPr lang="en-US" sz="2200" dirty="0">
              <a:latin typeface="Source Sans Pro" panose="020B0503030403020204" pitchFamily="34" charset="0"/>
            </a:endParaRPr>
          </a:p>
          <a:p>
            <a:pPr marL="0" indent="0">
              <a:buNone/>
            </a:pPr>
            <a:endParaRPr lang="en-US" sz="2200" dirty="0">
              <a:latin typeface="Source Sans Pro" panose="020B0503030403020204" pitchFamily="34" charset="0"/>
            </a:endParaRPr>
          </a:p>
          <a:p>
            <a:pPr marL="0" indent="0">
              <a:buNone/>
            </a:pPr>
            <a:endParaRPr lang="en-US" sz="2200" dirty="0">
              <a:latin typeface="Source Sans Pro" panose="020B0503030403020204" pitchFamily="34" charset="0"/>
            </a:endParaRPr>
          </a:p>
          <a:p>
            <a:pPr marL="0" indent="0">
              <a:buNone/>
            </a:pPr>
            <a:endParaRPr lang="en-US" sz="2200" dirty="0">
              <a:latin typeface="Source Sans Pro" panose="020B0503030403020204" pitchFamily="34" charset="0"/>
            </a:endParaRPr>
          </a:p>
        </p:txBody>
      </p:sp>
      <p:pic>
        <p:nvPicPr>
          <p:cNvPr id="5" name="Picture 4" descr="A diagram of a key to a secret key&#10;&#10;Description automatically generated">
            <a:extLst>
              <a:ext uri="{FF2B5EF4-FFF2-40B4-BE49-F238E27FC236}">
                <a16:creationId xmlns:a16="http://schemas.microsoft.com/office/drawing/2014/main" id="{4A7D03B5-31C5-B350-C1DF-6CB274FE97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3064" y="1414682"/>
            <a:ext cx="7577033" cy="4356794"/>
          </a:xfrm>
          <a:prstGeom prst="rect">
            <a:avLst/>
          </a:prstGeom>
        </p:spPr>
      </p:pic>
    </p:spTree>
    <p:extLst>
      <p:ext uri="{BB962C8B-B14F-4D97-AF65-F5344CB8AC3E}">
        <p14:creationId xmlns:p14="http://schemas.microsoft.com/office/powerpoint/2010/main" val="217479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5C9D53A-8D48-11EB-07E9-DF333BC6AB30}"/>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912A2E-7CBB-226A-6E16-C4023CCCFD4D}"/>
              </a:ext>
            </a:extLst>
          </p:cNvPr>
          <p:cNvSpPr>
            <a:spLocks noGrp="1"/>
          </p:cNvSpPr>
          <p:nvPr>
            <p:ph type="title"/>
          </p:nvPr>
        </p:nvSpPr>
        <p:spPr>
          <a:xfrm>
            <a:off x="838200" y="365125"/>
            <a:ext cx="10515600" cy="1325563"/>
          </a:xfrm>
        </p:spPr>
        <p:txBody>
          <a:bodyPr>
            <a:normAutofit/>
          </a:bodyPr>
          <a:lstStyle/>
          <a:p>
            <a:r>
              <a:rPr lang="en-US" sz="4500" b="1" i="0" dirty="0">
                <a:effectLst/>
                <a:latin typeface="Source Sans Pro" panose="020B0503030403020204" pitchFamily="34" charset="0"/>
              </a:rPr>
              <a:t>Examples of symmetric encryption</a:t>
            </a:r>
            <a:endParaRPr lang="en-US" sz="4500" b="1" dirty="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806737F-32B6-976A-C3FD-D08F6E137577}"/>
              </a:ext>
            </a:extLst>
          </p:cNvPr>
          <p:cNvSpPr>
            <a:spLocks noGrp="1"/>
          </p:cNvSpPr>
          <p:nvPr>
            <p:ph idx="1"/>
          </p:nvPr>
        </p:nvSpPr>
        <p:spPr>
          <a:xfrm>
            <a:off x="838200" y="1929384"/>
            <a:ext cx="10515600" cy="4138168"/>
          </a:xfrm>
        </p:spPr>
        <p:txBody>
          <a:bodyPr>
            <a:normAutofit lnSpcReduction="10000"/>
          </a:bodyPr>
          <a:lstStyle/>
          <a:p>
            <a:pPr>
              <a:buFont typeface="Arial" panose="020B0604020202020204" pitchFamily="34" charset="0"/>
              <a:buChar char="•"/>
            </a:pPr>
            <a:r>
              <a:rPr lang="en-US" sz="2400" b="1" i="0" dirty="0">
                <a:effectLst/>
                <a:latin typeface="Source Sans Pro" panose="020B0503030403020204" pitchFamily="34" charset="0"/>
              </a:rPr>
              <a:t>DES</a:t>
            </a:r>
            <a:r>
              <a:rPr lang="en-US" sz="2400" b="0" i="0" dirty="0">
                <a:effectLst/>
                <a:latin typeface="Source Sans Pro" panose="020B0503030403020204" pitchFamily="34" charset="0"/>
              </a:rPr>
              <a:t>  </a:t>
            </a:r>
            <a:r>
              <a:rPr lang="en-US" sz="2400" b="1" i="0" dirty="0">
                <a:effectLst/>
                <a:latin typeface="Source Sans Pro" panose="020B0503030403020204" pitchFamily="34" charset="0"/>
              </a:rPr>
              <a:t>(Data Encryption Standard) </a:t>
            </a:r>
            <a:r>
              <a:rPr lang="en-US" sz="2400" b="0" i="0" dirty="0">
                <a:effectLst/>
                <a:latin typeface="Source Sans Pro" panose="020B0503030403020204" pitchFamily="34" charset="0"/>
              </a:rPr>
              <a:t>was adopted as a standard in 1977 and uses a 56-bit key. With the advancement in computing power, in 1999, a DES key was successfully broken in less than 24 hours, motivating the shift to 3DES.</a:t>
            </a:r>
          </a:p>
          <a:p>
            <a:pPr>
              <a:buFont typeface="Arial" panose="020B0604020202020204" pitchFamily="34" charset="0"/>
              <a:buChar char="•"/>
            </a:pPr>
            <a:endParaRPr lang="en-US" sz="2400" dirty="0">
              <a:latin typeface="Source Sans Pro" panose="020B0503030403020204" pitchFamily="34" charset="0"/>
            </a:endParaRPr>
          </a:p>
          <a:p>
            <a:pPr>
              <a:buFont typeface="Arial" panose="020B0604020202020204" pitchFamily="34" charset="0"/>
              <a:buChar char="•"/>
            </a:pPr>
            <a:r>
              <a:rPr lang="en-US" sz="2400" b="1" i="0" dirty="0">
                <a:effectLst/>
                <a:latin typeface="Source Sans Pro" panose="020B0503030403020204" pitchFamily="34" charset="0"/>
              </a:rPr>
              <a:t>3DES</a:t>
            </a:r>
            <a:r>
              <a:rPr lang="en-US" sz="2400" b="0" i="0" dirty="0">
                <a:effectLst/>
                <a:latin typeface="Source Sans Pro" panose="020B0503030403020204" pitchFamily="34" charset="0"/>
              </a:rPr>
              <a:t> is DES applied three times; consequently, the key size is 168 bits, though the effective security is 112 bits. 3DES was more of an ad-hoc solution when DES was no longer considered secure. 3DES was deprecated in 2019 and should be replaced by AES; however, it may still be found in some legacy systems.</a:t>
            </a:r>
          </a:p>
          <a:p>
            <a:pPr>
              <a:buFont typeface="Arial" panose="020B0604020202020204" pitchFamily="34" charset="0"/>
              <a:buChar char="•"/>
            </a:pPr>
            <a:endParaRPr lang="en-US" sz="2400" b="1" i="0" dirty="0">
              <a:effectLst/>
              <a:latin typeface="Source Sans Pro" panose="020B0503030403020204" pitchFamily="34" charset="0"/>
            </a:endParaRPr>
          </a:p>
          <a:p>
            <a:pPr>
              <a:buFont typeface="Arial" panose="020B0604020202020204" pitchFamily="34" charset="0"/>
              <a:buChar char="•"/>
            </a:pPr>
            <a:r>
              <a:rPr lang="en-US" sz="2400" b="1" i="0" dirty="0">
                <a:effectLst/>
                <a:latin typeface="Source Sans Pro" panose="020B0503030403020204" pitchFamily="34" charset="0"/>
              </a:rPr>
              <a:t>AES</a:t>
            </a:r>
            <a:r>
              <a:rPr lang="en-US" sz="2400" b="0" i="0" dirty="0">
                <a:effectLst/>
                <a:latin typeface="Source Sans Pro" panose="020B0503030403020204" pitchFamily="34" charset="0"/>
              </a:rPr>
              <a:t>  </a:t>
            </a:r>
            <a:r>
              <a:rPr lang="en-US" sz="2400" b="1" i="0" dirty="0">
                <a:effectLst/>
                <a:latin typeface="Source Sans Pro" panose="020B0503030403020204" pitchFamily="34" charset="0"/>
              </a:rPr>
              <a:t>(Advanced Encryption Standard) </a:t>
            </a:r>
            <a:r>
              <a:rPr lang="en-US" sz="2400" b="0" i="0" dirty="0">
                <a:effectLst/>
                <a:latin typeface="Source Sans Pro" panose="020B0503030403020204" pitchFamily="34" charset="0"/>
              </a:rPr>
              <a:t>was adopted as a standard in 2001. Its key size can be 128, 192, or 256 bits.</a:t>
            </a:r>
          </a:p>
          <a:p>
            <a:endParaRPr lang="en-US" sz="2200" dirty="0"/>
          </a:p>
        </p:txBody>
      </p:sp>
    </p:spTree>
    <p:extLst>
      <p:ext uri="{BB962C8B-B14F-4D97-AF65-F5344CB8AC3E}">
        <p14:creationId xmlns:p14="http://schemas.microsoft.com/office/powerpoint/2010/main" val="1307450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D2DF231-CF67-0076-7363-391BF1B75E8E}"/>
            </a:ext>
          </a:extLst>
        </p:cNvPr>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AF243D-2A98-DB79-7547-2E96124EE5A5}"/>
              </a:ext>
            </a:extLst>
          </p:cNvPr>
          <p:cNvSpPr>
            <a:spLocks noGrp="1"/>
          </p:cNvSpPr>
          <p:nvPr>
            <p:ph type="title"/>
          </p:nvPr>
        </p:nvSpPr>
        <p:spPr>
          <a:xfrm>
            <a:off x="838200" y="451381"/>
            <a:ext cx="10512552" cy="4066540"/>
          </a:xfrm>
        </p:spPr>
        <p:txBody>
          <a:bodyPr vert="horz" lIns="91440" tIns="45720" rIns="91440" bIns="45720" rtlCol="0" anchor="b">
            <a:normAutofit/>
          </a:bodyPr>
          <a:lstStyle/>
          <a:p>
            <a:r>
              <a:rPr lang="en-US" sz="6600" b="1" i="0" kern="1200">
                <a:solidFill>
                  <a:schemeClr val="tx1"/>
                </a:solidFill>
                <a:effectLst/>
                <a:latin typeface="+mj-lt"/>
                <a:ea typeface="+mj-ea"/>
                <a:cs typeface="+mj-cs"/>
              </a:rPr>
              <a:t>Can You define the Limitations!!</a:t>
            </a:r>
            <a:endParaRPr lang="en-US" sz="6600" b="1" kern="1200">
              <a:solidFill>
                <a:schemeClr val="tx1"/>
              </a:solidFill>
              <a:latin typeface="+mj-lt"/>
              <a:ea typeface="+mj-ea"/>
              <a:cs typeface="+mj-cs"/>
            </a:endParaRPr>
          </a:p>
        </p:txBody>
      </p:sp>
      <p:sp>
        <p:nvSpPr>
          <p:cNvPr id="9"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3994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C451F16-874D-AF21-53F5-898DD71160EC}"/>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335A262-7106-4571-BE09-CFA60A9DB0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A6F043C-2A2A-4ECE-99FC-9670FAF956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133600" y="685800"/>
            <a:ext cx="10058400" cy="5486400"/>
          </a:xfrm>
          <a:prstGeom prst="rect">
            <a:avLst/>
          </a:prstGeom>
          <a:solidFill>
            <a:schemeClr val="bg1">
              <a:lumMod val="9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2" name="Title 1">
            <a:extLst>
              <a:ext uri="{FF2B5EF4-FFF2-40B4-BE49-F238E27FC236}">
                <a16:creationId xmlns:a16="http://schemas.microsoft.com/office/drawing/2014/main" id="{ACD76400-8D29-A4DE-473D-42E77E15E631}"/>
              </a:ext>
            </a:extLst>
          </p:cNvPr>
          <p:cNvSpPr>
            <a:spLocks noGrp="1"/>
          </p:cNvSpPr>
          <p:nvPr>
            <p:ph type="title"/>
          </p:nvPr>
        </p:nvSpPr>
        <p:spPr>
          <a:xfrm>
            <a:off x="1992899" y="229478"/>
            <a:ext cx="5087172" cy="1692835"/>
          </a:xfrm>
        </p:spPr>
        <p:txBody>
          <a:bodyPr anchor="t">
            <a:normAutofit/>
          </a:bodyPr>
          <a:lstStyle/>
          <a:p>
            <a:r>
              <a:rPr lang="en-US" sz="5000" b="1" dirty="0"/>
              <a:t>Remember</a:t>
            </a:r>
          </a:p>
        </p:txBody>
      </p:sp>
      <p:sp>
        <p:nvSpPr>
          <p:cNvPr id="14" name="Rectangle 13">
            <a:extLst>
              <a:ext uri="{FF2B5EF4-FFF2-40B4-BE49-F238E27FC236}">
                <a16:creationId xmlns:a16="http://schemas.microsoft.com/office/drawing/2014/main" id="{046FE5A8-8C9A-4D97-A7C4-214929653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9764" y="685797"/>
            <a:ext cx="118872" cy="15504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6297F2B-78AD-4022-83A4-78FC55E113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73128" y="6172201"/>
            <a:ext cx="118872"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7" name="Content Placeholder 2">
            <a:extLst>
              <a:ext uri="{FF2B5EF4-FFF2-40B4-BE49-F238E27FC236}">
                <a16:creationId xmlns:a16="http://schemas.microsoft.com/office/drawing/2014/main" id="{5E79B46E-80A1-C4A5-A9E8-0DD8FDA321AD}"/>
              </a:ext>
            </a:extLst>
          </p:cNvPr>
          <p:cNvGraphicFramePr>
            <a:graphicFrameLocks noGrp="1"/>
          </p:cNvGraphicFramePr>
          <p:nvPr>
            <p:ph idx="1"/>
            <p:extLst>
              <p:ext uri="{D42A27DB-BD31-4B8C-83A1-F6EECF244321}">
                <p14:modId xmlns:p14="http://schemas.microsoft.com/office/powerpoint/2010/main" val="3161106961"/>
              </p:ext>
            </p:extLst>
          </p:nvPr>
        </p:nvGraphicFramePr>
        <p:xfrm>
          <a:off x="2133600" y="1494503"/>
          <a:ext cx="9753600" cy="45578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69422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E736B29-0BDE-926E-2DD4-E9E06DE49CC9}"/>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1DA060-D00A-B566-4FFA-15D13894B494}"/>
              </a:ext>
            </a:extLst>
          </p:cNvPr>
          <p:cNvSpPr>
            <a:spLocks noGrp="1"/>
          </p:cNvSpPr>
          <p:nvPr>
            <p:ph type="title"/>
          </p:nvPr>
        </p:nvSpPr>
        <p:spPr>
          <a:xfrm>
            <a:off x="630936" y="639520"/>
            <a:ext cx="3429000" cy="1719072"/>
          </a:xfrm>
        </p:spPr>
        <p:txBody>
          <a:bodyPr anchor="b">
            <a:normAutofit/>
          </a:bodyPr>
          <a:lstStyle/>
          <a:p>
            <a:r>
              <a:rPr lang="en-US" sz="2600" b="1" i="0">
                <a:effectLst/>
                <a:latin typeface="Ubuntu" panose="020B0504030602030204" pitchFamily="34" charset="0"/>
              </a:rPr>
              <a:t>Public Key Cryptography </a:t>
            </a:r>
            <a:r>
              <a:rPr lang="en-US" sz="2600" i="0">
                <a:effectLst/>
                <a:latin typeface="Ubuntu" panose="020B0504030602030204" pitchFamily="34" charset="0"/>
              </a:rPr>
              <a:t>(</a:t>
            </a:r>
            <a:r>
              <a:rPr lang="en-US" sz="2600">
                <a:latin typeface="Source Sans Pro" panose="020B0503030403020204" pitchFamily="34" charset="0"/>
              </a:rPr>
              <a:t>A</a:t>
            </a:r>
            <a:r>
              <a:rPr lang="en-US" sz="2600" b="0" i="0">
                <a:effectLst/>
                <a:latin typeface="Source Sans Pro" panose="020B0503030403020204" pitchFamily="34" charset="0"/>
              </a:rPr>
              <a:t>symmetric </a:t>
            </a:r>
            <a:r>
              <a:rPr lang="en-US" sz="2600" b="0" i="0">
                <a:effectLst/>
                <a:latin typeface="Ubuntu" panose="020B0504030602030204" pitchFamily="34" charset="0"/>
              </a:rPr>
              <a:t>Encryption</a:t>
            </a:r>
            <a:r>
              <a:rPr lang="en-US" sz="2600" b="0" i="0">
                <a:effectLst/>
                <a:latin typeface="Source Sans Pro" panose="020B0503030403020204" pitchFamily="34" charset="0"/>
              </a:rPr>
              <a:t>)</a:t>
            </a:r>
            <a:endParaRPr lang="en-US" sz="2600" b="1"/>
          </a:p>
        </p:txBody>
      </p:sp>
      <p:sp>
        <p:nvSpPr>
          <p:cNvPr id="15"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DEF78B9-1EAF-69E6-BE35-05D5022E7422}"/>
              </a:ext>
            </a:extLst>
          </p:cNvPr>
          <p:cNvSpPr>
            <a:spLocks noGrp="1"/>
          </p:cNvSpPr>
          <p:nvPr>
            <p:ph idx="1"/>
          </p:nvPr>
        </p:nvSpPr>
        <p:spPr>
          <a:xfrm>
            <a:off x="630936" y="2807208"/>
            <a:ext cx="3429000" cy="3410712"/>
          </a:xfrm>
        </p:spPr>
        <p:txBody>
          <a:bodyPr anchor="t">
            <a:normAutofit/>
          </a:bodyPr>
          <a:lstStyle/>
          <a:p>
            <a:r>
              <a:rPr lang="en-US" sz="2200" b="0" i="0" dirty="0">
                <a:effectLst/>
                <a:latin typeface="Source Sans Pro" panose="020B0503030403020204" pitchFamily="34" charset="0"/>
              </a:rPr>
              <a:t>Exchanging keys for symmetric encryption</a:t>
            </a:r>
          </a:p>
          <a:p>
            <a:r>
              <a:rPr lang="en-US" sz="2200" dirty="0"/>
              <a:t>Non-repudiation</a:t>
            </a:r>
            <a:endParaRPr lang="en-US" sz="2200" dirty="0">
              <a:latin typeface="Source Sans Pro" panose="020B0503030403020204" pitchFamily="34" charset="0"/>
            </a:endParaRPr>
          </a:p>
          <a:p>
            <a:r>
              <a:rPr lang="en-US" sz="2200" dirty="0"/>
              <a:t>Authentication</a:t>
            </a:r>
            <a:r>
              <a:rPr lang="en-US" sz="2200" dirty="0">
                <a:latin typeface="Source Sans Pro" panose="020B0503030403020204" pitchFamily="34" charset="0"/>
              </a:rPr>
              <a:t>, Authenticity, Integrity, Confidentiality.	</a:t>
            </a:r>
            <a:endParaRPr lang="en-US" sz="2200" b="0" i="0" dirty="0">
              <a:effectLst/>
              <a:latin typeface="Source Sans Pro" panose="020B0503030403020204" pitchFamily="34" charset="0"/>
            </a:endParaRPr>
          </a:p>
          <a:p>
            <a:r>
              <a:rPr lang="en-US" sz="2200" b="0" i="0" dirty="0">
                <a:solidFill>
                  <a:srgbClr val="FF0000"/>
                </a:solidFill>
                <a:effectLst/>
                <a:latin typeface="Source Sans Pro" panose="020B0503030403020204" pitchFamily="34" charset="0"/>
              </a:rPr>
              <a:t>slow compared to symmetric encryption</a:t>
            </a:r>
          </a:p>
          <a:p>
            <a:pPr marL="0" indent="0">
              <a:buNone/>
            </a:pPr>
            <a:endParaRPr lang="en-US" sz="2200" dirty="0">
              <a:latin typeface="Source Sans Pro" panose="020B0503030403020204" pitchFamily="34" charset="0"/>
            </a:endParaRPr>
          </a:p>
        </p:txBody>
      </p:sp>
      <p:pic>
        <p:nvPicPr>
          <p:cNvPr id="5" name="Picture 4" descr="A diagram of a key to a key&#10;&#10;Description automatically generated">
            <a:extLst>
              <a:ext uri="{FF2B5EF4-FFF2-40B4-BE49-F238E27FC236}">
                <a16:creationId xmlns:a16="http://schemas.microsoft.com/office/drawing/2014/main" id="{C2518F84-2C01-9DF4-0061-4E870C8D15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1461439"/>
            <a:ext cx="7203930" cy="4106241"/>
          </a:xfrm>
          <a:prstGeom prst="rect">
            <a:avLst/>
          </a:prstGeom>
        </p:spPr>
      </p:pic>
    </p:spTree>
    <p:extLst>
      <p:ext uri="{BB962C8B-B14F-4D97-AF65-F5344CB8AC3E}">
        <p14:creationId xmlns:p14="http://schemas.microsoft.com/office/powerpoint/2010/main" val="3798706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5A461-F74F-BB60-E907-5EE2F9A6E2E8}"/>
              </a:ext>
            </a:extLst>
          </p:cNvPr>
          <p:cNvSpPr>
            <a:spLocks noGrp="1"/>
          </p:cNvSpPr>
          <p:nvPr>
            <p:ph type="title"/>
          </p:nvPr>
        </p:nvSpPr>
        <p:spPr>
          <a:xfrm>
            <a:off x="838200" y="365125"/>
            <a:ext cx="10515600" cy="1325563"/>
          </a:xfrm>
        </p:spPr>
        <p:txBody>
          <a:bodyPr>
            <a:normAutofit/>
          </a:bodyPr>
          <a:lstStyle/>
          <a:p>
            <a:r>
              <a:rPr lang="en-US" sz="5400" b="1" kern="100">
                <a:effectLst/>
                <a:latin typeface="Aptos" panose="020B0004020202020204" pitchFamily="34" charset="0"/>
                <a:ea typeface="Aptos" panose="020B0004020202020204" pitchFamily="34" charset="0"/>
                <a:cs typeface="Arial" panose="020B0604020202020204" pitchFamily="34" charset="0"/>
              </a:rPr>
              <a:t>Digital Signature</a:t>
            </a:r>
            <a:endParaRPr lang="en-US"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2D9C6F-E49D-EB7E-5B98-730E484727B5}"/>
              </a:ext>
            </a:extLst>
          </p:cNvPr>
          <p:cNvSpPr>
            <a:spLocks noGrp="1"/>
          </p:cNvSpPr>
          <p:nvPr>
            <p:ph idx="1"/>
          </p:nvPr>
        </p:nvSpPr>
        <p:spPr>
          <a:xfrm>
            <a:off x="838200" y="1929384"/>
            <a:ext cx="10515600" cy="4251960"/>
          </a:xfrm>
        </p:spPr>
        <p:txBody>
          <a:bodyPr>
            <a:normAutofit/>
          </a:bodyPr>
          <a:lstStyle/>
          <a:p>
            <a:pPr marL="228600" marR="0">
              <a:spcAft>
                <a:spcPts val="800"/>
              </a:spcAft>
            </a:pPr>
            <a:r>
              <a:rPr lang="en-US" sz="1700" b="1" i="1" kern="100" dirty="0">
                <a:effectLst/>
                <a:latin typeface="Aptos" panose="020B0004020202020204" pitchFamily="34" charset="0"/>
                <a:ea typeface="Aptos" panose="020B0004020202020204" pitchFamily="34" charset="0"/>
                <a:cs typeface="Arial" panose="020B0604020202020204" pitchFamily="34" charset="0"/>
              </a:rPr>
              <a:t>digital signature</a:t>
            </a:r>
            <a:r>
              <a:rPr lang="en-US" sz="1700" b="1" kern="100" dirty="0">
                <a:effectLst/>
                <a:latin typeface="Aptos" panose="020B0004020202020204" pitchFamily="34" charset="0"/>
                <a:ea typeface="Aptos" panose="020B0004020202020204" pitchFamily="34" charset="0"/>
                <a:cs typeface="Arial" panose="020B0604020202020204" pitchFamily="34" charset="0"/>
              </a:rPr>
              <a:t> to refer to signing a document using a private key or a certificate.</a:t>
            </a:r>
            <a:endParaRPr lang="en-US" sz="1700" kern="100" dirty="0">
              <a:effectLst/>
              <a:latin typeface="Aptos" panose="020B0004020202020204" pitchFamily="34" charset="0"/>
              <a:ea typeface="Aptos" panose="020B0004020202020204" pitchFamily="34" charset="0"/>
              <a:cs typeface="Arial" panose="020B0604020202020204" pitchFamily="34" charset="0"/>
            </a:endParaRPr>
          </a:p>
          <a:p>
            <a:pPr marL="800100" lvl="1" indent="-342900">
              <a:spcAft>
                <a:spcPts val="800"/>
              </a:spcAft>
              <a:buFont typeface="Wingdings" panose="05000000000000000000" pitchFamily="2" charset="2"/>
              <a:buChar char=""/>
            </a:pPr>
            <a:r>
              <a:rPr lang="en-US" sz="1700" b="1" kern="100" dirty="0">
                <a:effectLst/>
                <a:latin typeface="Aptos" panose="020B0004020202020204" pitchFamily="34" charset="0"/>
                <a:ea typeface="Aptos" panose="020B0004020202020204" pitchFamily="34" charset="0"/>
                <a:cs typeface="Arial" panose="020B0604020202020204" pitchFamily="34" charset="0"/>
              </a:rPr>
              <a:t> verify the authenticity</a:t>
            </a:r>
            <a:endParaRPr lang="en-US" sz="1700" kern="100" dirty="0">
              <a:effectLst/>
              <a:latin typeface="Aptos" panose="020B0004020202020204" pitchFamily="34" charset="0"/>
              <a:ea typeface="Aptos" panose="020B0004020202020204" pitchFamily="34" charset="0"/>
              <a:cs typeface="Arial" panose="020B0604020202020204" pitchFamily="34" charset="0"/>
            </a:endParaRPr>
          </a:p>
          <a:p>
            <a:pPr marL="0" marR="0">
              <a:spcAft>
                <a:spcPts val="800"/>
              </a:spcAft>
            </a:pPr>
            <a:endParaRPr lang="en-US" sz="1700" b="1" kern="100" dirty="0">
              <a:effectLst/>
              <a:latin typeface="Aptos" panose="020B0004020202020204" pitchFamily="34" charset="0"/>
              <a:ea typeface="Aptos" panose="020B0004020202020204" pitchFamily="34" charset="0"/>
              <a:cs typeface="Arial" panose="020B0604020202020204" pitchFamily="34" charset="0"/>
            </a:endParaRPr>
          </a:p>
          <a:p>
            <a:pPr marL="0" marR="0">
              <a:spcAft>
                <a:spcPts val="800"/>
              </a:spcAft>
            </a:pPr>
            <a:r>
              <a:rPr lang="en-US" sz="1700" b="1" kern="100" dirty="0">
                <a:effectLst/>
                <a:latin typeface="Aptos" panose="020B0004020202020204" pitchFamily="34" charset="0"/>
                <a:ea typeface="Aptos" panose="020B0004020202020204" pitchFamily="34" charset="0"/>
                <a:cs typeface="Arial" panose="020B0604020202020204" pitchFamily="34" charset="0"/>
              </a:rPr>
              <a:t>Certificates: Prove Who You Are</a:t>
            </a:r>
            <a:endParaRPr lang="en-US" sz="1700" kern="100" dirty="0">
              <a:effectLst/>
              <a:latin typeface="Aptos" panose="020B0004020202020204" pitchFamily="34" charset="0"/>
              <a:ea typeface="Aptos" panose="020B0004020202020204" pitchFamily="34" charset="0"/>
              <a:cs typeface="Arial" panose="020B0604020202020204" pitchFamily="34" charset="0"/>
            </a:endParaRPr>
          </a:p>
          <a:p>
            <a:pPr marL="342900" marR="0" lvl="0" indent="-342900">
              <a:buFont typeface="Wingdings" panose="05000000000000000000" pitchFamily="2" charset="2"/>
              <a:buChar char=""/>
            </a:pPr>
            <a:r>
              <a:rPr lang="en-US" sz="1700" kern="100" dirty="0">
                <a:effectLst/>
                <a:latin typeface="Aptos" panose="020B0004020202020204" pitchFamily="34" charset="0"/>
                <a:ea typeface="Aptos" panose="020B0004020202020204" pitchFamily="34" charset="0"/>
                <a:cs typeface="Arial" panose="020B0604020202020204" pitchFamily="34" charset="0"/>
              </a:rPr>
              <a:t>The certificates have a chain of trust, starting with a root CA (Certificate Authority).</a:t>
            </a:r>
          </a:p>
          <a:p>
            <a:pPr marL="342900" marR="0" lvl="0" indent="-342900">
              <a:buFont typeface="Wingdings" panose="05000000000000000000" pitchFamily="2" charset="2"/>
              <a:buChar char=""/>
            </a:pPr>
            <a:r>
              <a:rPr lang="en-US" sz="1700" kern="100" dirty="0">
                <a:effectLst/>
                <a:latin typeface="Aptos" panose="020B0004020202020204" pitchFamily="34" charset="0"/>
                <a:ea typeface="Aptos" panose="020B0004020202020204" pitchFamily="34" charset="0"/>
                <a:cs typeface="Arial" panose="020B0604020202020204" pitchFamily="34" charset="0"/>
              </a:rPr>
              <a:t>Certificates are trusted only when the Root CAs say they trust the </a:t>
            </a:r>
            <a:r>
              <a:rPr lang="en-US" sz="1700" kern="100" dirty="0" err="1">
                <a:effectLst/>
                <a:latin typeface="Aptos" panose="020B0004020202020204" pitchFamily="34" charset="0"/>
                <a:ea typeface="Aptos" panose="020B0004020202020204" pitchFamily="34" charset="0"/>
                <a:cs typeface="Arial" panose="020B0604020202020204" pitchFamily="34" charset="0"/>
              </a:rPr>
              <a:t>organisation</a:t>
            </a:r>
            <a:r>
              <a:rPr lang="en-US" sz="1700" kern="100" dirty="0">
                <a:effectLst/>
                <a:latin typeface="Aptos" panose="020B0004020202020204" pitchFamily="34" charset="0"/>
                <a:ea typeface="Aptos" panose="020B0004020202020204" pitchFamily="34" charset="0"/>
                <a:cs typeface="Arial" panose="020B0604020202020204" pitchFamily="34" charset="0"/>
              </a:rPr>
              <a:t> that signed them.</a:t>
            </a:r>
          </a:p>
          <a:p>
            <a:pPr marL="342900" marR="0" lvl="0" indent="-342900">
              <a:buSzPts val="1000"/>
              <a:buFont typeface="Symbol" panose="05050102010706020507" pitchFamily="18" charset="2"/>
              <a:buChar char=""/>
              <a:tabLst>
                <a:tab pos="457200" algn="l"/>
              </a:tabLst>
            </a:pPr>
            <a:r>
              <a:rPr lang="en-US" sz="1700" b="1" u="sng" kern="100" dirty="0">
                <a:effectLst/>
                <a:latin typeface="Aptos" panose="020B0004020202020204" pitchFamily="34" charset="0"/>
                <a:ea typeface="Aptos" panose="020B0004020202020204" pitchFamily="34" charset="0"/>
                <a:cs typeface="Arial" panose="020B0604020202020204" pitchFamily="34" charset="0"/>
              </a:rPr>
              <a:t>Explanation</a:t>
            </a:r>
            <a:r>
              <a:rPr lang="en-US" sz="1700" kern="100" dirty="0">
                <a:effectLst/>
                <a:latin typeface="Aptos" panose="020B0004020202020204" pitchFamily="34" charset="0"/>
                <a:ea typeface="Aptos" panose="020B0004020202020204" pitchFamily="34" charset="0"/>
                <a:cs typeface="Arial" panose="020B0604020202020204" pitchFamily="34" charset="0"/>
              </a:rPr>
              <a:t>: the certificate is signed by an </a:t>
            </a:r>
            <a:r>
              <a:rPr lang="en-US" sz="1700" kern="100" dirty="0" err="1">
                <a:effectLst/>
                <a:latin typeface="Aptos" panose="020B0004020202020204" pitchFamily="34" charset="0"/>
                <a:ea typeface="Aptos" panose="020B0004020202020204" pitchFamily="34" charset="0"/>
                <a:cs typeface="Arial" panose="020B0604020202020204" pitchFamily="34" charset="0"/>
              </a:rPr>
              <a:t>organisation</a:t>
            </a:r>
            <a:r>
              <a:rPr lang="en-US" sz="1700" kern="100" dirty="0">
                <a:effectLst/>
                <a:latin typeface="Aptos" panose="020B0004020202020204" pitchFamily="34" charset="0"/>
                <a:ea typeface="Aptos" panose="020B0004020202020204" pitchFamily="34" charset="0"/>
                <a:cs typeface="Arial" panose="020B0604020202020204" pitchFamily="34" charset="0"/>
              </a:rPr>
              <a:t>, the </a:t>
            </a:r>
            <a:r>
              <a:rPr lang="en-US" sz="1700" kern="100" dirty="0" err="1">
                <a:effectLst/>
                <a:latin typeface="Aptos" panose="020B0004020202020204" pitchFamily="34" charset="0"/>
                <a:ea typeface="Aptos" panose="020B0004020202020204" pitchFamily="34" charset="0"/>
                <a:cs typeface="Arial" panose="020B0604020202020204" pitchFamily="34" charset="0"/>
              </a:rPr>
              <a:t>organisation</a:t>
            </a:r>
            <a:r>
              <a:rPr lang="en-US" sz="1700" kern="100" dirty="0">
                <a:effectLst/>
                <a:latin typeface="Aptos" panose="020B0004020202020204" pitchFamily="34" charset="0"/>
                <a:ea typeface="Aptos" panose="020B0004020202020204" pitchFamily="34" charset="0"/>
                <a:cs typeface="Arial" panose="020B0604020202020204" pitchFamily="34" charset="0"/>
              </a:rPr>
              <a:t> is trusted by a CA, and the CA is trusted by your browser.</a:t>
            </a:r>
            <a:r>
              <a:rPr lang="en-US" sz="1700" kern="100" dirty="0">
                <a:effectLst/>
                <a:latin typeface="Source Sans Pro" panose="020B0503030403020204" pitchFamily="34" charset="0"/>
                <a:ea typeface="Aptos" panose="020B0004020202020204" pitchFamily="34" charset="0"/>
                <a:cs typeface="Arial" panose="020B0604020202020204" pitchFamily="34" charset="0"/>
              </a:rPr>
              <a:t> </a:t>
            </a:r>
            <a:r>
              <a:rPr lang="en-US" sz="1700" kern="100" dirty="0">
                <a:effectLst/>
                <a:latin typeface="Aptos" panose="020B0004020202020204" pitchFamily="34" charset="0"/>
                <a:ea typeface="Aptos" panose="020B0004020202020204" pitchFamily="34" charset="0"/>
                <a:cs typeface="Arial" panose="020B0604020202020204" pitchFamily="34" charset="0"/>
              </a:rPr>
              <a:t>Therefore, your browser trusts the certificate. </a:t>
            </a:r>
            <a:r>
              <a:rPr lang="en-US" sz="1700" u="sng" kern="100" dirty="0">
                <a:effectLst/>
                <a:latin typeface="Aptos" panose="020B0004020202020204" pitchFamily="34" charset="0"/>
                <a:ea typeface="Aptos" panose="020B0004020202020204" pitchFamily="34" charset="0"/>
                <a:cs typeface="Arial" panose="020B0604020202020204" pitchFamily="34" charset="0"/>
                <a:hlinkClick r:id="rId2"/>
              </a:rPr>
              <a:t>(see chrome CA that it Trust)</a:t>
            </a:r>
            <a:r>
              <a:rPr lang="en-US" sz="1700" kern="100" dirty="0">
                <a:effectLst/>
                <a:latin typeface="Aptos" panose="020B0004020202020204" pitchFamily="34" charset="0"/>
                <a:ea typeface="Aptos" panose="020B0004020202020204" pitchFamily="34" charset="0"/>
                <a:cs typeface="Arial" panose="020B0604020202020204" pitchFamily="34" charset="0"/>
              </a:rPr>
              <a:t>, </a:t>
            </a:r>
          </a:p>
          <a:p>
            <a:pPr marL="914400" marR="0"/>
            <a:r>
              <a:rPr lang="en-US" sz="1700" kern="100" dirty="0">
                <a:effectLst/>
                <a:latin typeface="Aptos" panose="020B0004020202020204" pitchFamily="34" charset="0"/>
                <a:ea typeface="Aptos" panose="020B0004020202020204" pitchFamily="34" charset="0"/>
                <a:cs typeface="Arial" panose="020B0604020202020204" pitchFamily="34" charset="0"/>
                <a:sym typeface="Wingdings" panose="05000000000000000000" pitchFamily="2" charset="2"/>
              </a:rPr>
              <a:t></a:t>
            </a:r>
            <a:r>
              <a:rPr lang="en-US" sz="1700" kern="100" dirty="0">
                <a:effectLst/>
                <a:latin typeface="Aptos" panose="020B0004020202020204" pitchFamily="34" charset="0"/>
                <a:ea typeface="Aptos" panose="020B0004020202020204" pitchFamily="34" charset="0"/>
                <a:cs typeface="Arial" panose="020B0604020202020204" pitchFamily="34" charset="0"/>
              </a:rPr>
              <a:t> when a website and want to use HTTPS. This step requires having a TLS certificate. You can get one from the various certificate authorities.</a:t>
            </a:r>
          </a:p>
          <a:p>
            <a:pPr marL="914400" marR="0">
              <a:spcAft>
                <a:spcPts val="800"/>
              </a:spcAft>
            </a:pPr>
            <a:r>
              <a:rPr lang="en-US" sz="1700" kern="100" dirty="0">
                <a:effectLst/>
                <a:latin typeface="Aptos" panose="020B0004020202020204" pitchFamily="34" charset="0"/>
                <a:ea typeface="Aptos" panose="020B0004020202020204" pitchFamily="34" charset="0"/>
                <a:cs typeface="Arial" panose="020B0604020202020204" pitchFamily="34" charset="0"/>
              </a:rPr>
              <a:t>( </a:t>
            </a:r>
            <a:r>
              <a:rPr lang="en-US" sz="1700" u="sng" kern="100" dirty="0">
                <a:effectLst/>
                <a:latin typeface="Aptos" panose="020B0004020202020204" pitchFamily="34" charset="0"/>
                <a:ea typeface="Aptos" panose="020B0004020202020204" pitchFamily="34" charset="0"/>
                <a:cs typeface="Arial" panose="020B0604020202020204" pitchFamily="34" charset="0"/>
                <a:hlinkClick r:id="rId3"/>
              </a:rPr>
              <a:t>Let's Encrypt</a:t>
            </a:r>
            <a:r>
              <a:rPr lang="en-US" sz="1700" kern="100" dirty="0">
                <a:effectLst/>
                <a:latin typeface="Aptos" panose="020B0004020202020204" pitchFamily="34" charset="0"/>
                <a:ea typeface="Aptos" panose="020B0004020202020204" pitchFamily="34" charset="0"/>
                <a:cs typeface="Arial" panose="020B0604020202020204" pitchFamily="34" charset="0"/>
              </a:rPr>
              <a:t>)</a:t>
            </a:r>
          </a:p>
          <a:p>
            <a:endParaRPr lang="en-US" sz="1700" dirty="0"/>
          </a:p>
        </p:txBody>
      </p:sp>
    </p:spTree>
    <p:extLst>
      <p:ext uri="{BB962C8B-B14F-4D97-AF65-F5344CB8AC3E}">
        <p14:creationId xmlns:p14="http://schemas.microsoft.com/office/powerpoint/2010/main" val="41581055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6D61D-5E19-A4E8-1107-80A6F9FCA0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B00760D-7752-0BBA-E622-DD22EA050582}"/>
              </a:ext>
            </a:extLst>
          </p:cNvPr>
          <p:cNvSpPr>
            <a:spLocks noGrp="1"/>
          </p:cNvSpPr>
          <p:nvPr>
            <p:ph idx="1"/>
          </p:nvPr>
        </p:nvSpPr>
        <p:spPr/>
        <p:txBody>
          <a:bodyPr/>
          <a:lstStyle/>
          <a:p>
            <a:r>
              <a:rPr lang="en-US" dirty="0">
                <a:hlinkClick r:id="rId2"/>
              </a:rPr>
              <a:t>https://play.picoctf.org/practice/challenge/418?category=2&amp;page=1</a:t>
            </a:r>
            <a:endParaRPr lang="en-US" dirty="0"/>
          </a:p>
          <a:p>
            <a:endParaRPr lang="en-US" dirty="0"/>
          </a:p>
          <a:p>
            <a:r>
              <a:rPr lang="en-US" dirty="0"/>
              <a:t>https://cybertalents.com/challenges/cryptography/postbase</a:t>
            </a:r>
          </a:p>
        </p:txBody>
      </p:sp>
    </p:spTree>
    <p:extLst>
      <p:ext uri="{BB962C8B-B14F-4D97-AF65-F5344CB8AC3E}">
        <p14:creationId xmlns:p14="http://schemas.microsoft.com/office/powerpoint/2010/main" val="106720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CF66E80-A006-9222-B978-9C14B53B522D}"/>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CF27D3-6311-3DDD-E423-7C1BA91E7C6E}"/>
              </a:ext>
            </a:extLst>
          </p:cNvPr>
          <p:cNvSpPr>
            <a:spLocks noGrp="1"/>
          </p:cNvSpPr>
          <p:nvPr>
            <p:ph type="title"/>
          </p:nvPr>
        </p:nvSpPr>
        <p:spPr>
          <a:xfrm>
            <a:off x="838200" y="365125"/>
            <a:ext cx="10515600" cy="1229995"/>
          </a:xfrm>
        </p:spPr>
        <p:txBody>
          <a:bodyPr>
            <a:normAutofit/>
          </a:bodyPr>
          <a:lstStyle/>
          <a:p>
            <a:r>
              <a:rPr lang="en-US" sz="5400" b="1" i="1" dirty="0"/>
              <a:t>RSA</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D004CA4-E726-3A34-806B-A9CE7E36142D}"/>
              </a:ext>
            </a:extLst>
          </p:cNvPr>
          <p:cNvSpPr>
            <a:spLocks noGrp="1"/>
          </p:cNvSpPr>
          <p:nvPr>
            <p:ph idx="1"/>
          </p:nvPr>
        </p:nvSpPr>
        <p:spPr>
          <a:xfrm>
            <a:off x="669036" y="1906082"/>
            <a:ext cx="6007067" cy="4275262"/>
          </a:xfrm>
        </p:spPr>
        <p:txBody>
          <a:bodyPr>
            <a:normAutofit/>
          </a:bodyPr>
          <a:lstStyle/>
          <a:p>
            <a:pPr marL="0" indent="0">
              <a:buNone/>
            </a:pPr>
            <a:r>
              <a:rPr lang="en-US" sz="1600" dirty="0"/>
              <a:t>Algorithm: RSA Key Generation Output: </a:t>
            </a:r>
          </a:p>
          <a:p>
            <a:pPr marL="0" indent="0">
              <a:buNone/>
            </a:pPr>
            <a:r>
              <a:rPr lang="en-US" sz="1600" dirty="0"/>
              <a:t>public key: </a:t>
            </a:r>
            <a:r>
              <a:rPr lang="en-US" sz="1600" dirty="0" err="1"/>
              <a:t>kpub</a:t>
            </a:r>
            <a:r>
              <a:rPr lang="en-US" sz="1600" dirty="0"/>
              <a:t> = (n, e)</a:t>
            </a:r>
          </a:p>
          <a:p>
            <a:pPr marL="0" indent="0">
              <a:buNone/>
            </a:pPr>
            <a:r>
              <a:rPr lang="en-US" sz="1600" dirty="0"/>
              <a:t>private key </a:t>
            </a:r>
            <a:r>
              <a:rPr lang="en-US" sz="1600" dirty="0" err="1"/>
              <a:t>kpr</a:t>
            </a:r>
            <a:r>
              <a:rPr lang="en-US" sz="1600" dirty="0"/>
              <a:t> = d </a:t>
            </a:r>
          </a:p>
          <a:p>
            <a:pPr marL="342900" indent="-342900">
              <a:buAutoNum type="arabicPeriod"/>
            </a:pPr>
            <a:r>
              <a:rPr lang="en-US" sz="1600" dirty="0"/>
              <a:t>Choose two large primes p, q </a:t>
            </a:r>
          </a:p>
          <a:p>
            <a:pPr marL="342900" indent="-342900">
              <a:buAutoNum type="arabicPeriod"/>
            </a:pPr>
            <a:r>
              <a:rPr lang="en-US" sz="1600" dirty="0"/>
              <a:t>Compute n = p * q </a:t>
            </a:r>
          </a:p>
          <a:p>
            <a:pPr marL="342900" indent="-342900">
              <a:buAutoNum type="arabicPeriod"/>
            </a:pPr>
            <a:r>
              <a:rPr lang="en-US" sz="1600" dirty="0"/>
              <a:t>Compute </a:t>
            </a:r>
            <a:r>
              <a:rPr lang="el-GR" sz="1600" dirty="0"/>
              <a:t>Φ(</a:t>
            </a:r>
            <a:r>
              <a:rPr lang="en-US" sz="1600" dirty="0"/>
              <a:t>n) = (p-1) * (q-1) </a:t>
            </a:r>
          </a:p>
          <a:p>
            <a:pPr marL="342900" indent="-342900">
              <a:buAutoNum type="arabicPeriod"/>
            </a:pPr>
            <a:r>
              <a:rPr lang="en-US" sz="1600" dirty="0"/>
              <a:t>Select the public exponent e </a:t>
            </a:r>
            <a:r>
              <a:rPr lang="el-GR" sz="1600" dirty="0"/>
              <a:t>ε {1, 2, …, Φ(</a:t>
            </a:r>
            <a:r>
              <a:rPr lang="en-US" sz="1600" dirty="0"/>
              <a:t>n)-1}  </a:t>
            </a:r>
          </a:p>
          <a:p>
            <a:pPr marL="457200" lvl="1" indent="0">
              <a:buNone/>
            </a:pPr>
            <a:r>
              <a:rPr lang="en-US" sz="1200" dirty="0"/>
              <a:t>	</a:t>
            </a:r>
            <a:r>
              <a:rPr lang="en-US" sz="1200" dirty="0">
                <a:sym typeface="Wingdings" panose="05000000000000000000" pitchFamily="2" charset="2"/>
              </a:rPr>
              <a:t> </a:t>
            </a:r>
            <a:r>
              <a:rPr lang="en-US" sz="1200" dirty="0"/>
              <a:t>such that </a:t>
            </a:r>
            <a:r>
              <a:rPr lang="en-US" sz="1200" dirty="0" err="1"/>
              <a:t>gcd</a:t>
            </a:r>
            <a:r>
              <a:rPr lang="en-US" sz="1200" dirty="0"/>
              <a:t>(e, </a:t>
            </a:r>
            <a:r>
              <a:rPr lang="el-GR" sz="1200" dirty="0"/>
              <a:t>Φ(</a:t>
            </a:r>
            <a:r>
              <a:rPr lang="en-US" sz="1200" dirty="0"/>
              <a:t>n) ) = 1 </a:t>
            </a:r>
          </a:p>
          <a:p>
            <a:pPr marL="342900" indent="-342900">
              <a:buAutoNum type="arabicPeriod"/>
            </a:pPr>
            <a:r>
              <a:rPr lang="en-US" sz="1600" dirty="0"/>
              <a:t>Compute the private key d such that d * e ≡ 1 mod </a:t>
            </a:r>
            <a:r>
              <a:rPr lang="el-GR" sz="1600" dirty="0"/>
              <a:t>Φ(</a:t>
            </a:r>
            <a:r>
              <a:rPr lang="en-US" sz="1600" dirty="0"/>
              <a:t>n) </a:t>
            </a:r>
          </a:p>
          <a:p>
            <a:pPr marL="342900" indent="-342900">
              <a:buAutoNum type="arabicPeriod"/>
            </a:pPr>
            <a:r>
              <a:rPr lang="en-US" sz="1600" dirty="0"/>
              <a:t>RETURN </a:t>
            </a:r>
            <a:r>
              <a:rPr lang="en-US" sz="1600" dirty="0" err="1"/>
              <a:t>kpub</a:t>
            </a:r>
            <a:r>
              <a:rPr lang="en-US" sz="1600" dirty="0"/>
              <a:t> = (n, e), </a:t>
            </a:r>
          </a:p>
          <a:p>
            <a:pPr marL="342900" indent="-342900">
              <a:buAutoNum type="arabicPeriod"/>
            </a:pPr>
            <a:r>
              <a:rPr lang="en-US" sz="1600" dirty="0" err="1"/>
              <a:t>kpr</a:t>
            </a:r>
            <a:r>
              <a:rPr lang="en-US" sz="1600" dirty="0"/>
              <a:t> = d</a:t>
            </a:r>
          </a:p>
        </p:txBody>
      </p:sp>
      <p:sp>
        <p:nvSpPr>
          <p:cNvPr id="4" name="TextBox 3">
            <a:extLst>
              <a:ext uri="{FF2B5EF4-FFF2-40B4-BE49-F238E27FC236}">
                <a16:creationId xmlns:a16="http://schemas.microsoft.com/office/drawing/2014/main" id="{293C839C-1A82-4744-548F-3B4441C75D9E}"/>
              </a:ext>
            </a:extLst>
          </p:cNvPr>
          <p:cNvSpPr txBox="1"/>
          <p:nvPr/>
        </p:nvSpPr>
        <p:spPr>
          <a:xfrm>
            <a:off x="7069395" y="1777914"/>
            <a:ext cx="6646606" cy="1846659"/>
          </a:xfrm>
          <a:prstGeom prst="rect">
            <a:avLst/>
          </a:prstGeom>
          <a:noFill/>
        </p:spPr>
        <p:txBody>
          <a:bodyPr wrap="square" rtlCol="0">
            <a:spAutoFit/>
          </a:bodyPr>
          <a:lstStyle/>
          <a:p>
            <a:pPr algn="l">
              <a:buFont typeface="Arial" panose="020B0604020202020204" pitchFamily="34" charset="0"/>
              <a:buChar char="•"/>
            </a:pPr>
            <a:r>
              <a:rPr lang="en-US" sz="1600" b="0" i="0" dirty="0">
                <a:solidFill>
                  <a:schemeClr val="accent1"/>
                </a:solidFill>
                <a:effectLst/>
                <a:latin typeface="Source Sans Pro" panose="020B0503030403020204" pitchFamily="34" charset="0"/>
              </a:rPr>
              <a:t>p and q are large prime numbers</a:t>
            </a:r>
          </a:p>
          <a:p>
            <a:pPr algn="l">
              <a:buFont typeface="Arial" panose="020B0604020202020204" pitchFamily="34" charset="0"/>
              <a:buChar char="•"/>
            </a:pPr>
            <a:r>
              <a:rPr lang="en-US" sz="1600" b="0" i="0" dirty="0">
                <a:solidFill>
                  <a:schemeClr val="accent1"/>
                </a:solidFill>
                <a:effectLst/>
                <a:latin typeface="Source Sans Pro" panose="020B0503030403020204" pitchFamily="34" charset="0"/>
              </a:rPr>
              <a:t>n is the product of p and q</a:t>
            </a:r>
          </a:p>
          <a:p>
            <a:pPr algn="l">
              <a:buFont typeface="Arial" panose="020B0604020202020204" pitchFamily="34" charset="0"/>
              <a:buChar char="•"/>
            </a:pPr>
            <a:r>
              <a:rPr lang="en-US" sz="1600" b="0" i="0" dirty="0">
                <a:solidFill>
                  <a:schemeClr val="accent1"/>
                </a:solidFill>
                <a:effectLst/>
                <a:latin typeface="Source Sans Pro" panose="020B0503030403020204" pitchFamily="34" charset="0"/>
              </a:rPr>
              <a:t>The public key is n and e</a:t>
            </a:r>
          </a:p>
          <a:p>
            <a:pPr algn="l">
              <a:buFont typeface="Arial" panose="020B0604020202020204" pitchFamily="34" charset="0"/>
              <a:buChar char="•"/>
            </a:pPr>
            <a:r>
              <a:rPr lang="en-US" sz="1600" b="0" i="0" dirty="0">
                <a:solidFill>
                  <a:schemeClr val="accent1"/>
                </a:solidFill>
                <a:effectLst/>
                <a:latin typeface="Source Sans Pro" panose="020B0503030403020204" pitchFamily="34" charset="0"/>
              </a:rPr>
              <a:t>The private key is n and d</a:t>
            </a:r>
          </a:p>
          <a:p>
            <a:pPr algn="l">
              <a:buFont typeface="Arial" panose="020B0604020202020204" pitchFamily="34" charset="0"/>
              <a:buChar char="•"/>
            </a:pPr>
            <a:r>
              <a:rPr lang="en-US" sz="1600" b="0" i="0" dirty="0">
                <a:solidFill>
                  <a:schemeClr val="accent1"/>
                </a:solidFill>
                <a:effectLst/>
                <a:latin typeface="Source Sans Pro" panose="020B0503030403020204" pitchFamily="34" charset="0"/>
              </a:rPr>
              <a:t>m is used to represent the original message, i.e., plaintext</a:t>
            </a:r>
          </a:p>
          <a:p>
            <a:pPr algn="l">
              <a:buFont typeface="Arial" panose="020B0604020202020204" pitchFamily="34" charset="0"/>
              <a:buChar char="•"/>
            </a:pPr>
            <a:r>
              <a:rPr lang="en-US" sz="1600" b="0" i="0" dirty="0">
                <a:solidFill>
                  <a:schemeClr val="accent1"/>
                </a:solidFill>
                <a:effectLst/>
                <a:latin typeface="Source Sans Pro" panose="020B0503030403020204" pitchFamily="34" charset="0"/>
              </a:rPr>
              <a:t>c represents the encrypted text, i.e., ciphertext</a:t>
            </a:r>
          </a:p>
          <a:p>
            <a:endParaRPr lang="en-US" dirty="0"/>
          </a:p>
        </p:txBody>
      </p:sp>
    </p:spTree>
    <p:extLst>
      <p:ext uri="{BB962C8B-B14F-4D97-AF65-F5344CB8AC3E}">
        <p14:creationId xmlns:p14="http://schemas.microsoft.com/office/powerpoint/2010/main" val="3596862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computer screen with a binary code and decoding&#10;&#10;Description automatically generated">
            <a:extLst>
              <a:ext uri="{FF2B5EF4-FFF2-40B4-BE49-F238E27FC236}">
                <a16:creationId xmlns:a16="http://schemas.microsoft.com/office/drawing/2014/main" id="{18F9104A-12F4-9512-A429-46F19BD3F825}"/>
              </a:ext>
            </a:extLst>
          </p:cNvPr>
          <p:cNvPicPr>
            <a:picLocks noChangeAspect="1"/>
          </p:cNvPicPr>
          <p:nvPr/>
        </p:nvPicPr>
        <p:blipFill>
          <a:blip r:embed="rId2">
            <a:extLst>
              <a:ext uri="{28A0092B-C50C-407E-A947-70E740481C1C}">
                <a14:useLocalDpi xmlns:a14="http://schemas.microsoft.com/office/drawing/2010/main" val="0"/>
              </a:ext>
            </a:extLst>
          </a:blip>
          <a:srcRect l="18951" r="18760" b="48574"/>
          <a:stretch/>
        </p:blipFill>
        <p:spPr>
          <a:xfrm>
            <a:off x="3455388" y="4851918"/>
            <a:ext cx="2376635" cy="1802790"/>
          </a:xfrm>
          <a:prstGeom prst="rect">
            <a:avLst/>
          </a:prstGeom>
        </p:spPr>
      </p:pic>
      <p:pic>
        <p:nvPicPr>
          <p:cNvPr id="5" name="Content Placeholder 4" descr="A diagram of data protection&#10;&#10;Description automatically generated">
            <a:extLst>
              <a:ext uri="{FF2B5EF4-FFF2-40B4-BE49-F238E27FC236}">
                <a16:creationId xmlns:a16="http://schemas.microsoft.com/office/drawing/2014/main" id="{27D1B342-C991-AD5F-5F54-CB7911FE303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t="22670" b="8398"/>
          <a:stretch/>
        </p:blipFill>
        <p:spPr>
          <a:xfrm>
            <a:off x="2526890" y="1427736"/>
            <a:ext cx="7927672" cy="2932398"/>
          </a:xfrm>
          <a:prstGeom prst="rect">
            <a:avLst/>
          </a:prstGeom>
        </p:spPr>
      </p:pic>
      <p:pic>
        <p:nvPicPr>
          <p:cNvPr id="11" name="Picture 10" descr="A computer screen with a binary code and decoding&#10;&#10;Description automatically generated">
            <a:extLst>
              <a:ext uri="{FF2B5EF4-FFF2-40B4-BE49-F238E27FC236}">
                <a16:creationId xmlns:a16="http://schemas.microsoft.com/office/drawing/2014/main" id="{1FA9302B-9135-4030-1293-819E0C2E9A9C}"/>
              </a:ext>
            </a:extLst>
          </p:cNvPr>
          <p:cNvPicPr>
            <a:picLocks noChangeAspect="1"/>
          </p:cNvPicPr>
          <p:nvPr/>
        </p:nvPicPr>
        <p:blipFill>
          <a:blip r:embed="rId2">
            <a:extLst>
              <a:ext uri="{28A0092B-C50C-407E-A947-70E740481C1C}">
                <a14:useLocalDpi xmlns:a14="http://schemas.microsoft.com/office/drawing/2010/main" val="0"/>
              </a:ext>
            </a:extLst>
          </a:blip>
          <a:srcRect l="13916" t="51285" r="13119"/>
          <a:stretch/>
        </p:blipFill>
        <p:spPr>
          <a:xfrm>
            <a:off x="6906266" y="4851918"/>
            <a:ext cx="2700189" cy="1802790"/>
          </a:xfrm>
          <a:prstGeom prst="rect">
            <a:avLst/>
          </a:prstGeom>
        </p:spPr>
      </p:pic>
      <p:sp>
        <p:nvSpPr>
          <p:cNvPr id="12" name="TextBox 11">
            <a:extLst>
              <a:ext uri="{FF2B5EF4-FFF2-40B4-BE49-F238E27FC236}">
                <a16:creationId xmlns:a16="http://schemas.microsoft.com/office/drawing/2014/main" id="{5ACAB294-D3BE-A48C-B09F-90932C811AA1}"/>
              </a:ext>
            </a:extLst>
          </p:cNvPr>
          <p:cNvSpPr txBox="1"/>
          <p:nvPr/>
        </p:nvSpPr>
        <p:spPr>
          <a:xfrm>
            <a:off x="3381349" y="203292"/>
            <a:ext cx="6058704" cy="553998"/>
          </a:xfrm>
          <a:prstGeom prst="rect">
            <a:avLst/>
          </a:prstGeom>
          <a:noFill/>
        </p:spPr>
        <p:txBody>
          <a:bodyPr wrap="square" rtlCol="0">
            <a:spAutoFit/>
          </a:bodyPr>
          <a:lstStyle/>
          <a:p>
            <a:r>
              <a:rPr lang="en-US" sz="3000" b="1" i="1" dirty="0">
                <a:solidFill>
                  <a:schemeClr val="accent2">
                    <a:lumMod val="75000"/>
                  </a:schemeClr>
                </a:solidFill>
              </a:rPr>
              <a:t>Encryption &amp; Hashing &amp; Encoding </a:t>
            </a:r>
          </a:p>
        </p:txBody>
      </p:sp>
      <p:cxnSp>
        <p:nvCxnSpPr>
          <p:cNvPr id="15" name="Straight Arrow Connector 14">
            <a:extLst>
              <a:ext uri="{FF2B5EF4-FFF2-40B4-BE49-F238E27FC236}">
                <a16:creationId xmlns:a16="http://schemas.microsoft.com/office/drawing/2014/main" id="{15B99FC6-00E8-30DA-1976-AAA17FE6C88F}"/>
              </a:ext>
            </a:extLst>
          </p:cNvPr>
          <p:cNvCxnSpPr/>
          <p:nvPr/>
        </p:nvCxnSpPr>
        <p:spPr>
          <a:xfrm>
            <a:off x="5832023" y="5507421"/>
            <a:ext cx="115735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73885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BB8FBA7-1211-16B9-48A1-56183657A66B}"/>
              </a:ext>
            </a:extLst>
          </p:cNvPr>
          <p:cNvSpPr>
            <a:spLocks noGrp="1"/>
          </p:cNvSpPr>
          <p:nvPr>
            <p:ph idx="1"/>
          </p:nvPr>
        </p:nvSpPr>
        <p:spPr>
          <a:xfrm>
            <a:off x="4460240" y="365760"/>
            <a:ext cx="7437120" cy="5943600"/>
          </a:xfrm>
        </p:spPr>
        <p:txBody>
          <a:bodyPr anchor="ctr">
            <a:normAutofit fontScale="92500"/>
          </a:bodyPr>
          <a:lstStyle/>
          <a:p>
            <a:r>
              <a:rPr lang="en-US" sz="2200" b="1" i="0" dirty="0">
                <a:effectLst/>
                <a:latin typeface="Source Sans Pro" panose="020B0503030403020204" pitchFamily="34" charset="0"/>
              </a:rPr>
              <a:t>Hashing</a:t>
            </a:r>
            <a:r>
              <a:rPr lang="en-US" sz="2200" b="0" i="0" dirty="0">
                <a:effectLst/>
                <a:latin typeface="Source Sans Pro" panose="020B0503030403020204" pitchFamily="34" charset="0"/>
              </a:rPr>
              <a:t>, one-way  function takes input data and produces a hash value, a fixed-size string of characters (digest). This hash value uniquely represents the data, and any change in the data, no matter how small, should lead to a change in the hash </a:t>
            </a:r>
            <a:r>
              <a:rPr lang="en-US" sz="2200" b="0" i="0" dirty="0" err="1">
                <a:effectLst/>
                <a:latin typeface="Source Sans Pro" panose="020B0503030403020204" pitchFamily="34" charset="0"/>
              </a:rPr>
              <a:t>valueyou</a:t>
            </a:r>
            <a:r>
              <a:rPr lang="en-US" sz="2200" b="0" i="0" dirty="0">
                <a:effectLst/>
                <a:latin typeface="Source Sans Pro" panose="020B0503030403020204" pitchFamily="34" charset="0"/>
              </a:rPr>
              <a:t> can’t reverse the process to get the original data.</a:t>
            </a:r>
          </a:p>
          <a:p>
            <a:endParaRPr lang="en-US" sz="2200" b="0" i="0" dirty="0">
              <a:effectLst/>
              <a:latin typeface="Source Sans Pro" panose="020B0503030403020204" pitchFamily="34" charset="0"/>
            </a:endParaRPr>
          </a:p>
          <a:p>
            <a:r>
              <a:rPr lang="en-US" sz="2200" b="1" i="0" dirty="0">
                <a:effectLst/>
                <a:latin typeface="Europa"/>
              </a:rPr>
              <a:t>Encryption</a:t>
            </a:r>
            <a:r>
              <a:rPr lang="en-US" sz="2200" b="0" i="0" dirty="0">
                <a:effectLst/>
                <a:latin typeface="Europa"/>
              </a:rPr>
              <a:t> is the process of securely encoding data in such a way that only authorized users with a key or password can decrypt the data to reveal the original. Encryption is used when data needs to be protected so those without the decryption keys cannot access the original data.</a:t>
            </a:r>
          </a:p>
          <a:p>
            <a:endParaRPr lang="en-US" sz="2200" b="1" i="0" dirty="0">
              <a:effectLst/>
              <a:latin typeface="Source Sans Pro" panose="020B0503030403020204" pitchFamily="34" charset="0"/>
            </a:endParaRPr>
          </a:p>
          <a:p>
            <a:r>
              <a:rPr lang="en-US" sz="2200" b="1" i="0" dirty="0">
                <a:effectLst/>
                <a:latin typeface="Source Sans Pro" panose="020B0503030403020204" pitchFamily="34" charset="0"/>
              </a:rPr>
              <a:t>Encoding</a:t>
            </a:r>
            <a:r>
              <a:rPr lang="en-US" sz="2200" b="0" i="0" dirty="0">
                <a:effectLst/>
                <a:latin typeface="Source Sans Pro" panose="020B0503030403020204" pitchFamily="34" charset="0"/>
              </a:rPr>
              <a:t> converts data from one form to another to make it compatible with a specific system. ASCII, UTF-8, UTF-16, UTF-32, ISO-8859-1, and Windows-1252 are valid encoding methods for the English language. Note that UTF-8, UTF-16, and UTF-32 are Unicode encodings, and they can represent characters from other languages, such as Arabic and Japanese.</a:t>
            </a:r>
            <a:endParaRPr lang="en-US" sz="2200" dirty="0"/>
          </a:p>
        </p:txBody>
      </p:sp>
    </p:spTree>
    <p:extLst>
      <p:ext uri="{BB962C8B-B14F-4D97-AF65-F5344CB8AC3E}">
        <p14:creationId xmlns:p14="http://schemas.microsoft.com/office/powerpoint/2010/main" val="4272631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25EF5DBD-3FC2-CDC6-DFB8-30B3B642C9D4}"/>
              </a:ext>
            </a:extLst>
          </p:cNvPr>
          <p:cNvSpPr txBox="1"/>
          <p:nvPr/>
        </p:nvSpPr>
        <p:spPr>
          <a:xfrm>
            <a:off x="4654295" y="502920"/>
            <a:ext cx="6894576" cy="1463040"/>
          </a:xfrm>
          <a:prstGeom prst="rect">
            <a:avLst/>
          </a:prstGeom>
        </p:spPr>
        <p:txBody>
          <a:bodyPr vert="horz" lIns="91440" tIns="45720" rIns="91440" bIns="45720" rtlCol="0" anchor="ctr">
            <a:normAutofit/>
          </a:bodyPr>
          <a:lstStyle/>
          <a:p>
            <a:pPr lvl="0" indent="-228600">
              <a:lnSpc>
                <a:spcPct val="90000"/>
              </a:lnSpc>
              <a:spcAft>
                <a:spcPts val="600"/>
              </a:spcAft>
              <a:buFont typeface="Arial" panose="020B0604020202020204" pitchFamily="34" charset="0"/>
              <a:buChar char="•"/>
            </a:pPr>
            <a:r>
              <a:rPr lang="en-US" sz="2200" b="1" i="0"/>
              <a:t>Cryptography </a:t>
            </a:r>
            <a:r>
              <a:rPr lang="en-US" sz="2200" b="0" i="0"/>
              <a:t>is the science of secret writing with the goal of hiding the meaning of a message.</a:t>
            </a:r>
          </a:p>
          <a:p>
            <a:pPr lvl="0" indent="-228600">
              <a:lnSpc>
                <a:spcPct val="90000"/>
              </a:lnSpc>
              <a:spcAft>
                <a:spcPts val="600"/>
              </a:spcAft>
              <a:buFont typeface="Arial" panose="020B0604020202020204" pitchFamily="34" charset="0"/>
              <a:buChar char="•"/>
            </a:pPr>
            <a:r>
              <a:rPr lang="en-US" sz="2200" b="1" i="0"/>
              <a:t>Cryptanalysis</a:t>
            </a:r>
            <a:r>
              <a:rPr lang="en-US" sz="2200" b="0" i="0"/>
              <a:t> is the science and sometimes art of breaking cryptosystems.</a:t>
            </a:r>
            <a:endParaRPr lang="en-US" sz="2200" b="0"/>
          </a:p>
        </p:txBody>
      </p:sp>
      <p:pic>
        <p:nvPicPr>
          <p:cNvPr id="8" name="Picture 7" descr="A diagram of a cryptology process&#10;&#10;Description automatically generated">
            <a:extLst>
              <a:ext uri="{FF2B5EF4-FFF2-40B4-BE49-F238E27FC236}">
                <a16:creationId xmlns:a16="http://schemas.microsoft.com/office/drawing/2014/main" id="{07CCC357-8A58-F4A1-1A23-91FB2982DC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936" y="2510095"/>
            <a:ext cx="10917936" cy="3521033"/>
          </a:xfrm>
          <a:prstGeom prst="rect">
            <a:avLst/>
          </a:prstGeom>
        </p:spPr>
      </p:pic>
    </p:spTree>
    <p:extLst>
      <p:ext uri="{BB962C8B-B14F-4D97-AF65-F5344CB8AC3E}">
        <p14:creationId xmlns:p14="http://schemas.microsoft.com/office/powerpoint/2010/main" val="1528409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6D1A2CED-DA9B-4CCF-8215-CFC65FE71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7" name="Rectangle 36">
            <a:extLst>
              <a:ext uri="{FF2B5EF4-FFF2-40B4-BE49-F238E27FC236}">
                <a16:creationId xmlns:a16="http://schemas.microsoft.com/office/drawing/2014/main" id="{562DFC44-A40C-4573-9230-B3EDB3EC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37">
            <a:extLst>
              <a:ext uri="{FF2B5EF4-FFF2-40B4-BE49-F238E27FC236}">
                <a16:creationId xmlns:a16="http://schemas.microsoft.com/office/drawing/2014/main" id="{15589D35-CF9F-4DE9-A792-8571A09E9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658327"/>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39" name="Content Placeholder 11">
            <a:extLst>
              <a:ext uri="{FF2B5EF4-FFF2-40B4-BE49-F238E27FC236}">
                <a16:creationId xmlns:a16="http://schemas.microsoft.com/office/drawing/2014/main" id="{1F8347D4-2CDE-143B-F69C-709C0EFB98AB}"/>
              </a:ext>
            </a:extLst>
          </p:cNvPr>
          <p:cNvGraphicFramePr>
            <a:graphicFrameLocks noGrp="1"/>
          </p:cNvGraphicFramePr>
          <p:nvPr>
            <p:ph idx="1"/>
            <p:extLst>
              <p:ext uri="{D42A27DB-BD31-4B8C-83A1-F6EECF244321}">
                <p14:modId xmlns:p14="http://schemas.microsoft.com/office/powerpoint/2010/main" val="3889654815"/>
              </p:ext>
            </p:extLst>
          </p:nvPr>
        </p:nvGraphicFramePr>
        <p:xfrm>
          <a:off x="1026160" y="658326"/>
          <a:ext cx="10321544" cy="5349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71867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B10D9BC-067D-8391-C178-F33468C96403}"/>
            </a:ext>
          </a:extLst>
        </p:cNvPr>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5AF024B-B4FC-E383-9186-CB2ECDD2502D}"/>
              </a:ext>
            </a:extLst>
          </p:cNvPr>
          <p:cNvSpPr txBox="1"/>
          <p:nvPr/>
        </p:nvSpPr>
        <p:spPr>
          <a:xfrm>
            <a:off x="630936" y="2807208"/>
            <a:ext cx="3429000" cy="3410712"/>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5000" b="1" i="0" dirty="0">
                <a:effectLst/>
              </a:rPr>
              <a:t>Plaintext to Ciphertext</a:t>
            </a:r>
            <a:endParaRPr lang="en-US" sz="5000" b="1" dirty="0"/>
          </a:p>
        </p:txBody>
      </p:sp>
      <p:pic>
        <p:nvPicPr>
          <p:cNvPr id="9" name="Picture 8" descr="A diagram of a key encrypted&#10;&#10;Description automatically generated">
            <a:extLst>
              <a:ext uri="{FF2B5EF4-FFF2-40B4-BE49-F238E27FC236}">
                <a16:creationId xmlns:a16="http://schemas.microsoft.com/office/drawing/2014/main" id="{4342E06E-11BE-B612-BD00-00A30B80FD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1625403"/>
            <a:ext cx="6903720" cy="3607193"/>
          </a:xfrm>
          <a:prstGeom prst="rect">
            <a:avLst/>
          </a:prstGeom>
        </p:spPr>
      </p:pic>
    </p:spTree>
    <p:extLst>
      <p:ext uri="{BB962C8B-B14F-4D97-AF65-F5344CB8AC3E}">
        <p14:creationId xmlns:p14="http://schemas.microsoft.com/office/powerpoint/2010/main" val="378179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2C63876-BEFB-26E0-51A7-AB0E26E7EDEF}"/>
            </a:ext>
          </a:extLst>
        </p:cNvPr>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CE0C63-0171-17A1-69FA-40A58ACCFC91}"/>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4000" b="1" kern="1200" dirty="0">
                <a:solidFill>
                  <a:schemeClr val="tx1"/>
                </a:solidFill>
                <a:latin typeface="+mj-lt"/>
                <a:ea typeface="+mj-ea"/>
                <a:cs typeface="+mj-cs"/>
              </a:rPr>
              <a:t>Ciphertext </a:t>
            </a:r>
            <a:br>
              <a:rPr lang="en-US" sz="4000" b="1" kern="1200" dirty="0">
                <a:solidFill>
                  <a:schemeClr val="tx1"/>
                </a:solidFill>
                <a:latin typeface="+mj-lt"/>
                <a:ea typeface="+mj-ea"/>
                <a:cs typeface="+mj-cs"/>
              </a:rPr>
            </a:br>
            <a:r>
              <a:rPr lang="en-US" sz="4000" b="1" kern="1200" dirty="0">
                <a:solidFill>
                  <a:schemeClr val="tx1"/>
                </a:solidFill>
                <a:latin typeface="+mj-lt"/>
                <a:ea typeface="+mj-ea"/>
                <a:cs typeface="+mj-cs"/>
              </a:rPr>
              <a:t>To </a:t>
            </a:r>
            <a:br>
              <a:rPr lang="en-US" sz="4000" b="1" kern="1200" dirty="0">
                <a:solidFill>
                  <a:schemeClr val="tx1"/>
                </a:solidFill>
                <a:latin typeface="+mj-lt"/>
                <a:ea typeface="+mj-ea"/>
                <a:cs typeface="+mj-cs"/>
              </a:rPr>
            </a:br>
            <a:r>
              <a:rPr lang="en-US" sz="4000" b="1" kern="1200" dirty="0">
                <a:solidFill>
                  <a:schemeClr val="tx1"/>
                </a:solidFill>
                <a:latin typeface="+mj-lt"/>
                <a:ea typeface="+mj-ea"/>
                <a:cs typeface="+mj-cs"/>
              </a:rPr>
              <a:t>Plain</a:t>
            </a:r>
          </a:p>
        </p:txBody>
      </p:sp>
      <p:sp>
        <p:nvSpPr>
          <p:cNvPr id="1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Content Placeholder 10" descr="A diagram of a key to a key&#10;&#10;Description automatically generated">
            <a:extLst>
              <a:ext uri="{FF2B5EF4-FFF2-40B4-BE49-F238E27FC236}">
                <a16:creationId xmlns:a16="http://schemas.microsoft.com/office/drawing/2014/main" id="{84675BA4-463E-EA44-1DD2-5A943CF433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97173" y="1131965"/>
            <a:ext cx="7896027" cy="4165153"/>
          </a:xfrm>
          <a:prstGeom prst="rect">
            <a:avLst/>
          </a:prstGeom>
        </p:spPr>
      </p:pic>
    </p:spTree>
    <p:extLst>
      <p:ext uri="{BB962C8B-B14F-4D97-AF65-F5344CB8AC3E}">
        <p14:creationId xmlns:p14="http://schemas.microsoft.com/office/powerpoint/2010/main" val="2082081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6287902-F70F-0A3C-4B07-B3B0325FD887}"/>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66E452-50BD-01E9-42C2-CFF3530BAE8B}"/>
              </a:ext>
            </a:extLst>
          </p:cNvPr>
          <p:cNvSpPr>
            <a:spLocks noGrp="1"/>
          </p:cNvSpPr>
          <p:nvPr>
            <p:ph idx="1"/>
          </p:nvPr>
        </p:nvSpPr>
        <p:spPr>
          <a:xfrm>
            <a:off x="838200" y="1929383"/>
            <a:ext cx="10684764" cy="4450395"/>
          </a:xfrm>
        </p:spPr>
        <p:txBody>
          <a:bodyPr>
            <a:normAutofit/>
          </a:bodyPr>
          <a:lstStyle/>
          <a:p>
            <a:pPr>
              <a:buFont typeface="Arial" panose="020B0604020202020204" pitchFamily="34" charset="0"/>
              <a:buChar char="•"/>
            </a:pPr>
            <a:r>
              <a:rPr lang="en-US" sz="2000" b="1" i="0" dirty="0">
                <a:effectLst/>
                <a:latin typeface="Source Sans Pro" panose="020B0503030403020204" pitchFamily="34" charset="0"/>
              </a:rPr>
              <a:t>Plaintext</a:t>
            </a:r>
            <a:r>
              <a:rPr lang="en-US" sz="2000" b="0" i="0" dirty="0">
                <a:effectLst/>
                <a:latin typeface="Source Sans Pro" panose="020B0503030403020204" pitchFamily="34" charset="0"/>
              </a:rPr>
              <a:t> is the original, readable message or data before it’s encrypted. </a:t>
            </a:r>
          </a:p>
          <a:p>
            <a:pPr>
              <a:buFont typeface="Arial" panose="020B0604020202020204" pitchFamily="34" charset="0"/>
              <a:buChar char="•"/>
            </a:pPr>
            <a:r>
              <a:rPr lang="en-US" sz="2000" b="1" i="0" dirty="0">
                <a:effectLst/>
                <a:latin typeface="Source Sans Pro" panose="020B0503030403020204" pitchFamily="34" charset="0"/>
              </a:rPr>
              <a:t>Ciphertext</a:t>
            </a:r>
            <a:r>
              <a:rPr lang="en-US" sz="2000" b="0" i="0" dirty="0">
                <a:effectLst/>
                <a:latin typeface="Source Sans Pro" panose="020B0503030403020204" pitchFamily="34" charset="0"/>
              </a:rPr>
              <a:t> is the scrambled, unreadable version of the message after encryption. Ideally, we cannot get any information about the original plaintext except its approximate size.</a:t>
            </a:r>
          </a:p>
          <a:p>
            <a:pPr>
              <a:buFont typeface="Arial" panose="020B0604020202020204" pitchFamily="34" charset="0"/>
              <a:buChar char="•"/>
            </a:pPr>
            <a:r>
              <a:rPr lang="en-US" sz="2000" b="1" i="0" dirty="0">
                <a:effectLst/>
                <a:latin typeface="Source Sans Pro" panose="020B0503030403020204" pitchFamily="34" charset="0"/>
              </a:rPr>
              <a:t>Cipher</a:t>
            </a:r>
            <a:r>
              <a:rPr lang="en-US" sz="2000" b="0" i="0" dirty="0">
                <a:effectLst/>
                <a:latin typeface="Source Sans Pro" panose="020B0503030403020204" pitchFamily="34" charset="0"/>
              </a:rPr>
              <a:t> is an algorithm or method to convert plaintext into ciphertext and back again. </a:t>
            </a:r>
          </a:p>
          <a:p>
            <a:pPr>
              <a:buFont typeface="Arial" panose="020B0604020202020204" pitchFamily="34" charset="0"/>
              <a:buChar char="•"/>
            </a:pPr>
            <a:r>
              <a:rPr lang="en-US" sz="2000" b="1" i="0" dirty="0">
                <a:effectLst/>
                <a:latin typeface="Source Sans Pro" panose="020B0503030403020204" pitchFamily="34" charset="0"/>
              </a:rPr>
              <a:t>Key</a:t>
            </a:r>
            <a:r>
              <a:rPr lang="en-US" sz="2000" b="0" i="0" dirty="0">
                <a:effectLst/>
                <a:latin typeface="Source Sans Pro" panose="020B0503030403020204" pitchFamily="34" charset="0"/>
              </a:rPr>
              <a:t> is a string of bits the cipher uses to encrypt or decrypt data. In general, the used cipher is public knowledge; however, the key must remain secret unless it is the public key in asymmetric encryption. </a:t>
            </a:r>
          </a:p>
          <a:p>
            <a:pPr>
              <a:buFont typeface="Arial" panose="020B0604020202020204" pitchFamily="34" charset="0"/>
              <a:buChar char="•"/>
            </a:pPr>
            <a:r>
              <a:rPr lang="en-US" sz="2000" b="1" i="0" dirty="0">
                <a:effectLst/>
                <a:latin typeface="Source Sans Pro" panose="020B0503030403020204" pitchFamily="34" charset="0"/>
              </a:rPr>
              <a:t>Encryption</a:t>
            </a:r>
            <a:r>
              <a:rPr lang="en-US" sz="2000" b="0" i="0" dirty="0">
                <a:effectLst/>
                <a:latin typeface="Source Sans Pro" panose="020B0503030403020204" pitchFamily="34" charset="0"/>
              </a:rPr>
              <a:t> is the process of converting plaintext into ciphertext using a cipher and a key. Unlike the key, the choice of the cipher is disclosed.</a:t>
            </a:r>
          </a:p>
          <a:p>
            <a:pPr>
              <a:buFont typeface="Arial" panose="020B0604020202020204" pitchFamily="34" charset="0"/>
              <a:buChar char="•"/>
            </a:pPr>
            <a:r>
              <a:rPr lang="en-US" sz="2000" b="1" i="0" dirty="0">
                <a:effectLst/>
                <a:latin typeface="Source Sans Pro" panose="020B0503030403020204" pitchFamily="34" charset="0"/>
              </a:rPr>
              <a:t>Decryption</a:t>
            </a:r>
            <a:r>
              <a:rPr lang="en-US" sz="2000" b="0" i="0" dirty="0">
                <a:effectLst/>
                <a:latin typeface="Source Sans Pro" panose="020B0503030403020204" pitchFamily="34" charset="0"/>
              </a:rPr>
              <a:t> is the reverse process of encryption, converting ciphertext back into plaintext using a cipher and a key. Although the cipher would be public knowledge, recovering the plaintext without knowledge of the key should be impossible (infeasible).</a:t>
            </a:r>
          </a:p>
          <a:p>
            <a:endParaRPr lang="en-US" sz="2000" dirty="0"/>
          </a:p>
        </p:txBody>
      </p:sp>
    </p:spTree>
    <p:extLst>
      <p:ext uri="{BB962C8B-B14F-4D97-AF65-F5344CB8AC3E}">
        <p14:creationId xmlns:p14="http://schemas.microsoft.com/office/powerpoint/2010/main" val="302916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67E197-7658-266D-1CE4-C454F78ECC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71AB14-CD75-0547-61A5-50B90F1230E2}"/>
              </a:ext>
            </a:extLst>
          </p:cNvPr>
          <p:cNvSpPr>
            <a:spLocks noGrp="1"/>
          </p:cNvSpPr>
          <p:nvPr>
            <p:ph type="title"/>
          </p:nvPr>
        </p:nvSpPr>
        <p:spPr>
          <a:xfrm>
            <a:off x="838200" y="119318"/>
            <a:ext cx="10515600" cy="765585"/>
          </a:xfrm>
        </p:spPr>
        <p:txBody>
          <a:bodyPr/>
          <a:lstStyle/>
          <a:p>
            <a:r>
              <a:rPr lang="en-US" b="1" i="0" dirty="0">
                <a:solidFill>
                  <a:srgbClr val="151C2B"/>
                </a:solidFill>
                <a:effectLst/>
                <a:latin typeface="Source Sans Pro" panose="020B0503030403020204" pitchFamily="34" charset="0"/>
              </a:rPr>
              <a:t>Cryptography’s history  </a:t>
            </a:r>
            <a:endParaRPr lang="en-US" b="1" dirty="0"/>
          </a:p>
        </p:txBody>
      </p:sp>
      <p:graphicFrame>
        <p:nvGraphicFramePr>
          <p:cNvPr id="24" name="Content Placeholder 6">
            <a:extLst>
              <a:ext uri="{FF2B5EF4-FFF2-40B4-BE49-F238E27FC236}">
                <a16:creationId xmlns:a16="http://schemas.microsoft.com/office/drawing/2014/main" id="{5012260D-8DC7-AB28-9C1A-D688C5013AF1}"/>
              </a:ext>
            </a:extLst>
          </p:cNvPr>
          <p:cNvGraphicFramePr>
            <a:graphicFrameLocks noGrp="1"/>
          </p:cNvGraphicFramePr>
          <p:nvPr>
            <p:ph idx="1"/>
          </p:nvPr>
        </p:nvGraphicFramePr>
        <p:xfrm>
          <a:off x="838200" y="1137367"/>
          <a:ext cx="10616381" cy="17926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 name="TextBox 17">
            <a:extLst>
              <a:ext uri="{FF2B5EF4-FFF2-40B4-BE49-F238E27FC236}">
                <a16:creationId xmlns:a16="http://schemas.microsoft.com/office/drawing/2014/main" id="{B828E4DF-A72B-8CA7-839B-CBB098EEF3F6}"/>
              </a:ext>
            </a:extLst>
          </p:cNvPr>
          <p:cNvSpPr txBox="1"/>
          <p:nvPr/>
        </p:nvSpPr>
        <p:spPr>
          <a:xfrm>
            <a:off x="685799" y="3137696"/>
            <a:ext cx="10921181" cy="3400931"/>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151C2B"/>
                </a:solidFill>
                <a:effectLst/>
                <a:latin typeface="Source Sans Pro" panose="020B0503030403020204" pitchFamily="34" charset="0"/>
              </a:rPr>
              <a:t>Plaintext: ALIMO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151C2B"/>
                </a:solidFill>
                <a:effectLst/>
                <a:latin typeface="Source Sans Pro" panose="020B0503030403020204" pitchFamily="34" charset="0"/>
              </a:rPr>
              <a:t>Key: 3 (Assume it is a right shift of 3.)</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151C2B"/>
                </a:solidFill>
                <a:effectLst/>
                <a:latin typeface="Source Sans Pro" panose="020B0503030403020204" pitchFamily="34" charset="0"/>
              </a:rPr>
              <a:t>Cipher: Caesar Cipher</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rgbClr val="151C2B"/>
              </a:solidFill>
              <a:effectLst/>
              <a:latin typeface="Source Sans Pro" panose="020B0503030403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800" dirty="0">
                <a:latin typeface="Arial" panose="020B0604020202020204" pitchFamily="34" charset="0"/>
              </a:rPr>
              <a:t>Ciphertext </a:t>
            </a:r>
            <a:r>
              <a:rPr lang="en-US" altLang="en-US" sz="2800" dirty="0">
                <a:latin typeface="Arial" panose="020B0604020202020204" pitchFamily="34" charset="0"/>
                <a:sym typeface="Wingdings" panose="05000000000000000000" pitchFamily="2" charset="2"/>
              </a:rPr>
              <a:t> DOLPR</a:t>
            </a:r>
          </a:p>
          <a:p>
            <a:pPr marL="285750" marR="0" lvl="0" indent="-285750" algn="l" defTabSz="914400" rtl="0" eaLnBrk="0" fontAlgn="base" latinLnBrk="0" hangingPunct="0">
              <a:lnSpc>
                <a:spcPct val="100000"/>
              </a:lnSpc>
              <a:spcBef>
                <a:spcPct val="0"/>
              </a:spcBef>
              <a:spcAft>
                <a:spcPct val="0"/>
              </a:spcAft>
              <a:buClrTx/>
              <a:buSzTx/>
              <a:buFontTx/>
              <a:buChar char="-"/>
              <a:tabLst/>
            </a:pPr>
            <a:r>
              <a:rPr lang="en-US" sz="1500" b="0" i="0" dirty="0">
                <a:solidFill>
                  <a:srgbClr val="151C2B"/>
                </a:solidFill>
                <a:effectLst/>
                <a:latin typeface="Source Sans Pro" panose="020B0503030403020204" pitchFamily="34" charset="0"/>
              </a:rPr>
              <a:t>25 valid keys for encryption with Caesar Cipher.</a:t>
            </a:r>
          </a:p>
          <a:p>
            <a:pPr marR="0" lvl="0" algn="l" defTabSz="914400" rtl="0" eaLnBrk="0" fontAlgn="base" latinLnBrk="0" hangingPunct="0">
              <a:lnSpc>
                <a:spcPct val="100000"/>
              </a:lnSpc>
              <a:spcBef>
                <a:spcPct val="0"/>
              </a:spcBef>
              <a:spcAft>
                <a:spcPct val="0"/>
              </a:spcAft>
              <a:buClrTx/>
              <a:buSzTx/>
              <a:tabLst/>
            </a:pPr>
            <a:r>
              <a:rPr lang="en-US" sz="1500" dirty="0">
                <a:solidFill>
                  <a:srgbClr val="151C2B"/>
                </a:solidFill>
                <a:latin typeface="Source Sans Pro" panose="020B0503030403020204" pitchFamily="34" charset="0"/>
                <a:sym typeface="Wingdings" panose="05000000000000000000" pitchFamily="2" charset="2"/>
              </a:rPr>
              <a:t> </a:t>
            </a:r>
            <a:r>
              <a:rPr lang="en-US" sz="1500" b="1" i="0" dirty="0">
                <a:solidFill>
                  <a:srgbClr val="151C2B"/>
                </a:solidFill>
                <a:effectLst/>
                <a:latin typeface="Source Sans Pro" panose="020B0503030403020204" pitchFamily="34" charset="0"/>
              </a:rPr>
              <a:t>easy  Break !! : </a:t>
            </a:r>
            <a:r>
              <a:rPr lang="en-US" sz="1600" b="0" i="0" dirty="0">
                <a:solidFill>
                  <a:srgbClr val="00B0F0"/>
                </a:solidFill>
                <a:effectLst/>
                <a:latin typeface="Source Sans Pro" panose="020B0503030403020204" pitchFamily="34" charset="0"/>
              </a:rPr>
              <a:t>https://cryptii.com/pipes/caesar-cipher </a:t>
            </a:r>
            <a:r>
              <a:rPr lang="en-US" sz="1600" b="0" i="0" dirty="0">
                <a:effectLst/>
                <a:latin typeface="Source Sans Pro" panose="020B0503030403020204" pitchFamily="34" charset="0"/>
              </a:rPr>
              <a:t>and </a:t>
            </a:r>
            <a:r>
              <a:rPr lang="en-US" sz="1600" b="0" i="0" dirty="0">
                <a:solidFill>
                  <a:srgbClr val="00B0F0"/>
                </a:solidFill>
                <a:effectLst/>
                <a:latin typeface="Source Sans Pro" panose="020B0503030403020204" pitchFamily="34" charset="0"/>
              </a:rPr>
              <a:t>https://www.dcode.fr/caesar-cipher</a:t>
            </a:r>
            <a:r>
              <a:rPr lang="en-US" sz="1500" b="0" i="0" dirty="0">
                <a:solidFill>
                  <a:srgbClr val="00B0F0"/>
                </a:solidFill>
                <a:effectLst/>
                <a:latin typeface="Source Sans Pro" panose="020B0503030403020204" pitchFamily="34" charset="0"/>
              </a:rPr>
              <a:t> </a:t>
            </a:r>
            <a:endParaRPr kumimoji="0" lang="en-US" altLang="en-US" sz="1500" b="0" i="0" u="none" strike="noStrike" cap="none" normalizeH="0" baseline="0" dirty="0">
              <a:ln>
                <a:noFill/>
              </a:ln>
              <a:solidFill>
                <a:srgbClr val="00B0F0"/>
              </a:solidFill>
              <a:effectLst/>
              <a:latin typeface="Arial" panose="020B0604020202020204" pitchFamily="34" charset="0"/>
            </a:endParaRPr>
          </a:p>
        </p:txBody>
      </p:sp>
      <p:pic>
        <p:nvPicPr>
          <p:cNvPr id="20" name="Picture 19" descr="A screenshot of a computer&#10;&#10;Description automatically generated">
            <a:extLst>
              <a:ext uri="{FF2B5EF4-FFF2-40B4-BE49-F238E27FC236}">
                <a16:creationId xmlns:a16="http://schemas.microsoft.com/office/drawing/2014/main" id="{650B4C59-5F3C-2ECD-6330-8C5552B67C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28415" y="3628175"/>
            <a:ext cx="7062332" cy="2314131"/>
          </a:xfrm>
          <a:prstGeom prst="rect">
            <a:avLst/>
          </a:prstGeom>
        </p:spPr>
      </p:pic>
    </p:spTree>
    <p:extLst>
      <p:ext uri="{BB962C8B-B14F-4D97-AF65-F5344CB8AC3E}">
        <p14:creationId xmlns:p14="http://schemas.microsoft.com/office/powerpoint/2010/main" val="958580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1067</TotalTime>
  <Words>1161</Words>
  <Application>Microsoft Office PowerPoint</Application>
  <PresentationFormat>Widescreen</PresentationFormat>
  <Paragraphs>96</Paragraphs>
  <Slides>18</Slides>
  <Notes>1</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ADLaM Display</vt:lpstr>
      <vt:lpstr>Aptos</vt:lpstr>
      <vt:lpstr>Aptos Display</vt:lpstr>
      <vt:lpstr>Arial</vt:lpstr>
      <vt:lpstr>Calibri</vt:lpstr>
      <vt:lpstr>Europa</vt:lpstr>
      <vt:lpstr>Helvetica Neue Medium</vt:lpstr>
      <vt:lpstr>Source Sans Pro</vt:lpstr>
      <vt:lpstr>Symbol</vt:lpstr>
      <vt:lpstr>Ubuntu</vt:lpstr>
      <vt:lpstr>Wingdings</vt:lpstr>
      <vt:lpstr>Office Theme</vt:lpstr>
      <vt:lpstr>Cryptography </vt:lpstr>
      <vt:lpstr>PowerPoint Presentation</vt:lpstr>
      <vt:lpstr>PowerPoint Presentation</vt:lpstr>
      <vt:lpstr>PowerPoint Presentation</vt:lpstr>
      <vt:lpstr>PowerPoint Presentation</vt:lpstr>
      <vt:lpstr>PowerPoint Presentation</vt:lpstr>
      <vt:lpstr>Ciphertext  To  Plain</vt:lpstr>
      <vt:lpstr>PowerPoint Presentation</vt:lpstr>
      <vt:lpstr>Cryptography’s history  </vt:lpstr>
      <vt:lpstr>Types of Encryption</vt:lpstr>
      <vt:lpstr>Symmetric Encryption</vt:lpstr>
      <vt:lpstr>Examples of symmetric encryption</vt:lpstr>
      <vt:lpstr>Can You define the Limitations!!</vt:lpstr>
      <vt:lpstr>Remember</vt:lpstr>
      <vt:lpstr>Public Key Cryptography (Asymmetric Encryption)</vt:lpstr>
      <vt:lpstr>Digital Signature</vt:lpstr>
      <vt:lpstr>PowerPoint Presentation</vt:lpstr>
      <vt:lpstr>RSA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على محمد عبدالعاطى محمد صبيح</dc:creator>
  <cp:lastModifiedBy>على محمد عبدالعاطى محمد صبيح</cp:lastModifiedBy>
  <cp:revision>8</cp:revision>
  <dcterms:created xsi:type="dcterms:W3CDTF">2024-11-01T23:28:26Z</dcterms:created>
  <dcterms:modified xsi:type="dcterms:W3CDTF">2024-11-23T11:30:12Z</dcterms:modified>
</cp:coreProperties>
</file>

<file path=docProps/thumbnail.jpeg>
</file>